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8" r:id="rId2"/>
  </p:sldMasterIdLst>
  <p:notesMasterIdLst>
    <p:notesMasterId r:id="rId28"/>
  </p:notesMasterIdLst>
  <p:sldIdLst>
    <p:sldId id="416" r:id="rId3"/>
    <p:sldId id="443" r:id="rId4"/>
    <p:sldId id="450" r:id="rId5"/>
    <p:sldId id="472" r:id="rId6"/>
    <p:sldId id="439" r:id="rId7"/>
    <p:sldId id="454" r:id="rId8"/>
    <p:sldId id="445" r:id="rId9"/>
    <p:sldId id="446" r:id="rId10"/>
    <p:sldId id="433" r:id="rId11"/>
    <p:sldId id="434" r:id="rId12"/>
    <p:sldId id="435" r:id="rId13"/>
    <p:sldId id="449" r:id="rId14"/>
    <p:sldId id="453" r:id="rId15"/>
    <p:sldId id="459" r:id="rId16"/>
    <p:sldId id="461" r:id="rId17"/>
    <p:sldId id="462" r:id="rId18"/>
    <p:sldId id="463" r:id="rId19"/>
    <p:sldId id="412" r:id="rId20"/>
    <p:sldId id="466" r:id="rId21"/>
    <p:sldId id="470" r:id="rId22"/>
    <p:sldId id="471" r:id="rId23"/>
    <p:sldId id="431" r:id="rId24"/>
    <p:sldId id="468" r:id="rId25"/>
    <p:sldId id="469" r:id="rId26"/>
    <p:sldId id="29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pitz" initials="o" lastIdx="21" clrIdx="0"/>
  <p:cmAuthor id="1" name="adler" initials="ma" lastIdx="1" clrIdx="1"/>
  <p:cmAuthor id="2" name="AssociacaoHN"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D155A"/>
    <a:srgbClr val="F2829A"/>
    <a:srgbClr val="EF6398"/>
    <a:srgbClr val="F43656"/>
    <a:srgbClr val="F7ABC8"/>
    <a:srgbClr val="F173A3"/>
    <a:srgbClr val="AEC993"/>
    <a:srgbClr val="DC4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73298" autoAdjust="0"/>
  </p:normalViewPr>
  <p:slideViewPr>
    <p:cSldViewPr showGuides="1">
      <p:cViewPr varScale="1">
        <p:scale>
          <a:sx n="72" d="100"/>
          <a:sy n="72" d="100"/>
        </p:scale>
        <p:origin x="13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Coffee production*</a:t>
            </a:r>
          </a:p>
        </c:rich>
      </c:tx>
      <c:layout/>
      <c:overlay val="0"/>
    </c:title>
    <c:autoTitleDeleted val="0"/>
    <c:plotArea>
      <c:layout/>
      <c:pieChart>
        <c:varyColors val="1"/>
        <c:ser>
          <c:idx val="0"/>
          <c:order val="0"/>
          <c:tx>
            <c:strRef>
              <c:f>'Coffee Production'!$B$49</c:f>
              <c:strCache>
                <c:ptCount val="1"/>
                <c:pt idx="0">
                  <c:v>Production</c:v>
                </c:pt>
              </c:strCache>
            </c:strRef>
          </c:tx>
          <c:spPr>
            <a:ln>
              <a:solidFill>
                <a:schemeClr val="tx1"/>
              </a:solidFill>
            </a:ln>
          </c:spPr>
          <c:dPt>
            <c:idx val="0"/>
            <c:bubble3D val="0"/>
            <c:spPr>
              <a:solidFill>
                <a:srgbClr val="92D050"/>
              </a:solidFill>
              <a:ln>
                <a:solidFill>
                  <a:schemeClr val="tx1"/>
                </a:solidFill>
              </a:ln>
            </c:spPr>
          </c:dPt>
          <c:dPt>
            <c:idx val="1"/>
            <c:bubble3D val="0"/>
            <c:spPr>
              <a:solidFill>
                <a:srgbClr val="FFFF00"/>
              </a:solidFill>
              <a:ln>
                <a:solidFill>
                  <a:schemeClr val="tx1"/>
                </a:solidFill>
              </a:ln>
            </c:spPr>
          </c:dPt>
          <c:dPt>
            <c:idx val="2"/>
            <c:bubble3D val="0"/>
            <c:spPr>
              <a:solidFill>
                <a:srgbClr val="FFC000"/>
              </a:solidFill>
              <a:ln>
                <a:solidFill>
                  <a:schemeClr val="tx1"/>
                </a:solidFill>
              </a:ln>
            </c:spPr>
          </c:dPt>
          <c:dPt>
            <c:idx val="3"/>
            <c:bubble3D val="0"/>
            <c:spPr>
              <a:solidFill>
                <a:srgbClr val="FF0000"/>
              </a:solidFill>
              <a:ln>
                <a:solidFill>
                  <a:schemeClr val="tx1"/>
                </a:solidFill>
              </a:ln>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'Coffee Production'!$A$50:$A$53</c:f>
              <c:strCache>
                <c:ptCount val="4"/>
                <c:pt idx="0">
                  <c:v>Yes(M)-Yes(A)</c:v>
                </c:pt>
                <c:pt idx="1">
                  <c:v>Yes(M)-No(A)</c:v>
                </c:pt>
                <c:pt idx="2">
                  <c:v>No(M)-Yes(A)</c:v>
                </c:pt>
                <c:pt idx="3">
                  <c:v>N/A</c:v>
                </c:pt>
              </c:strCache>
            </c:strRef>
          </c:cat>
          <c:val>
            <c:numRef>
              <c:f>'Coffee Production'!$B$50:$B$53</c:f>
              <c:numCache>
                <c:formatCode>_-* #,##0_-;\-* #,##0_-;_-* "-"_-;_-@_-</c:formatCode>
                <c:ptCount val="4"/>
                <c:pt idx="0">
                  <c:v>86231</c:v>
                </c:pt>
                <c:pt idx="1">
                  <c:v>45342</c:v>
                </c:pt>
                <c:pt idx="2">
                  <c:v>8374</c:v>
                </c:pt>
                <c:pt idx="3">
                  <c:v>2805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a:solidFill>
                  <a:schemeClr val="tx1"/>
                </a:solidFill>
              </a:rPr>
              <a:t>Vietnam</a:t>
            </a:r>
          </a:p>
        </c:rich>
      </c:tx>
      <c:layout>
        <c:manualLayout>
          <c:xMode val="edge"/>
          <c:yMode val="edge"/>
          <c:x val="0.85565541683216306"/>
          <c:y val="3.3987573762095866E-2"/>
        </c:manualLayout>
      </c:layout>
      <c:overlay val="0"/>
    </c:title>
    <c:autoTitleDeleted val="0"/>
    <c:plotArea>
      <c:layout/>
      <c:barChart>
        <c:barDir val="bar"/>
        <c:grouping val="clustered"/>
        <c:varyColors val="0"/>
        <c:ser>
          <c:idx val="2"/>
          <c:order val="0"/>
          <c:tx>
            <c:strRef>
              <c:f>Vietnam!$E$3</c:f>
              <c:strCache>
                <c:ptCount val="1"/>
                <c:pt idx="0">
                  <c:v>Non-adopter</c:v>
                </c:pt>
              </c:strCache>
            </c:strRef>
          </c:tx>
          <c:spPr>
            <a:solidFill>
              <a:srgbClr val="C00000"/>
            </a:solidFill>
          </c:spPr>
          <c:invertIfNegative val="0"/>
          <c:dLbls>
            <c:delete val="1"/>
          </c:dLbls>
          <c:val>
            <c:numRef>
              <c:f>Vietnam!$E$4:$E$7</c:f>
              <c:numCache>
                <c:formatCode>0%</c:formatCode>
                <c:ptCount val="4"/>
                <c:pt idx="0">
                  <c:v>1</c:v>
                </c:pt>
                <c:pt idx="1">
                  <c:v>1</c:v>
                </c:pt>
                <c:pt idx="2">
                  <c:v>1</c:v>
                </c:pt>
                <c:pt idx="3">
                  <c:v>1</c:v>
                </c:pt>
              </c:numCache>
            </c:numRef>
          </c:val>
        </c:ser>
        <c:ser>
          <c:idx val="0"/>
          <c:order val="1"/>
          <c:tx>
            <c:strRef>
              <c:f>Vietnam!$B$3</c:f>
              <c:strCache>
                <c:ptCount val="1"/>
                <c:pt idx="0">
                  <c:v>Adoption Rate October 2014</c:v>
                </c:pt>
              </c:strCache>
            </c:strRef>
          </c:tx>
          <c:spPr>
            <a:solidFill>
              <a:schemeClr val="accent3">
                <a:lumMod val="75000"/>
              </a:schemeClr>
            </a:solidFill>
          </c:spPr>
          <c:invertIfNegative val="0"/>
          <c:dLbls>
            <c:spPr>
              <a:noFill/>
              <a:ln>
                <a:noFill/>
              </a:ln>
              <a:effectLst/>
            </c:spPr>
            <c:txPr>
              <a:bodyPr/>
              <a:lstStyle/>
              <a:p>
                <a:pPr>
                  <a:defRPr sz="1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Vietnam!$A$4:$A$7</c:f>
              <c:strCache>
                <c:ptCount val="4"/>
                <c:pt idx="0">
                  <c:v>Composting</c:v>
                </c:pt>
                <c:pt idx="1">
                  <c:v>Balanced fertilization</c:v>
                </c:pt>
                <c:pt idx="2">
                  <c:v>Diversification &amp; intercropping</c:v>
                </c:pt>
                <c:pt idx="3">
                  <c:v>Irrigation water saving</c:v>
                </c:pt>
              </c:strCache>
            </c:strRef>
          </c:cat>
          <c:val>
            <c:numRef>
              <c:f>Vietnam!$B$4:$B$7</c:f>
              <c:numCache>
                <c:formatCode>0%</c:formatCode>
                <c:ptCount val="4"/>
                <c:pt idx="0">
                  <c:v>0.92500000000000004</c:v>
                </c:pt>
                <c:pt idx="1">
                  <c:v>0.85</c:v>
                </c:pt>
                <c:pt idx="2">
                  <c:v>0.82499999999999996</c:v>
                </c:pt>
                <c:pt idx="3">
                  <c:v>0.75</c:v>
                </c:pt>
              </c:numCache>
            </c:numRef>
          </c:val>
        </c:ser>
        <c:ser>
          <c:idx val="1"/>
          <c:order val="2"/>
          <c:tx>
            <c:strRef>
              <c:f>Vietnam!$C$3</c:f>
              <c:strCache>
                <c:ptCount val="1"/>
                <c:pt idx="0">
                  <c:v>Adoption January 2013</c:v>
                </c:pt>
              </c:strCache>
            </c:strRef>
          </c:tx>
          <c:spPr>
            <a:solidFill>
              <a:schemeClr val="accent3">
                <a:lumMod val="60000"/>
                <a:lumOff val="40000"/>
              </a:schemeClr>
            </a:solidFill>
          </c:spPr>
          <c:invertIfNegative val="0"/>
          <c:dLbls>
            <c:spPr>
              <a:noFill/>
              <a:ln>
                <a:noFill/>
              </a:ln>
              <a:effectLst/>
            </c:spPr>
            <c:txPr>
              <a:bodyPr/>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Vietnam!$A$4:$A$7</c:f>
              <c:strCache>
                <c:ptCount val="4"/>
                <c:pt idx="0">
                  <c:v>Composting</c:v>
                </c:pt>
                <c:pt idx="1">
                  <c:v>Balanced fertilization</c:v>
                </c:pt>
                <c:pt idx="2">
                  <c:v>Diversification &amp; intercropping</c:v>
                </c:pt>
                <c:pt idx="3">
                  <c:v>Irrigation water saving</c:v>
                </c:pt>
              </c:strCache>
            </c:strRef>
          </c:cat>
          <c:val>
            <c:numRef>
              <c:f>Vietnam!$C$4:$C$7</c:f>
              <c:numCache>
                <c:formatCode>0%</c:formatCode>
                <c:ptCount val="4"/>
                <c:pt idx="0">
                  <c:v>0.58750000000000002</c:v>
                </c:pt>
                <c:pt idx="1">
                  <c:v>0.4375</c:v>
                </c:pt>
                <c:pt idx="2">
                  <c:v>0.75</c:v>
                </c:pt>
                <c:pt idx="3">
                  <c:v>0.2</c:v>
                </c:pt>
              </c:numCache>
            </c:numRef>
          </c:val>
        </c:ser>
        <c:dLbls>
          <c:dLblPos val="inEnd"/>
          <c:showLegendKey val="0"/>
          <c:showVal val="1"/>
          <c:showCatName val="0"/>
          <c:showSerName val="0"/>
          <c:showPercent val="0"/>
          <c:showBubbleSize val="0"/>
        </c:dLbls>
        <c:gapWidth val="80"/>
        <c:overlap val="100"/>
        <c:axId val="167177616"/>
        <c:axId val="167178176"/>
      </c:barChart>
      <c:catAx>
        <c:axId val="167177616"/>
        <c:scaling>
          <c:orientation val="minMax"/>
        </c:scaling>
        <c:delete val="0"/>
        <c:axPos val="l"/>
        <c:majorTickMark val="out"/>
        <c:minorTickMark val="none"/>
        <c:tickLblPos val="nextTo"/>
        <c:txPr>
          <a:bodyPr/>
          <a:lstStyle/>
          <a:p>
            <a:pPr>
              <a:defRPr sz="1800">
                <a:solidFill>
                  <a:schemeClr val="tx1"/>
                </a:solidFill>
              </a:defRPr>
            </a:pPr>
            <a:endParaRPr lang="en-US"/>
          </a:p>
        </c:txPr>
        <c:crossAx val="167178176"/>
        <c:crosses val="autoZero"/>
        <c:auto val="1"/>
        <c:lblAlgn val="ctr"/>
        <c:lblOffset val="100"/>
        <c:noMultiLvlLbl val="0"/>
      </c:catAx>
      <c:valAx>
        <c:axId val="167178176"/>
        <c:scaling>
          <c:orientation val="minMax"/>
          <c:max val="1"/>
        </c:scaling>
        <c:delete val="0"/>
        <c:axPos val="b"/>
        <c:majorGridlines/>
        <c:numFmt formatCode="0%" sourceLinked="1"/>
        <c:majorTickMark val="out"/>
        <c:minorTickMark val="none"/>
        <c:tickLblPos val="nextTo"/>
        <c:txPr>
          <a:bodyPr/>
          <a:lstStyle/>
          <a:p>
            <a:pPr>
              <a:defRPr sz="2000">
                <a:solidFill>
                  <a:schemeClr val="tx1"/>
                </a:solidFill>
              </a:defRPr>
            </a:pPr>
            <a:endParaRPr lang="en-US"/>
          </a:p>
        </c:txPr>
        <c:crossAx val="167177616"/>
        <c:crosses val="autoZero"/>
        <c:crossBetween val="between"/>
      </c:valAx>
    </c:plotArea>
    <c:plotVisOnly val="1"/>
    <c:dispBlanksAs val="gap"/>
    <c:showDLblsOverMax val="0"/>
  </c:chart>
  <c:spPr>
    <a:ln>
      <a:noFill/>
    </a:ln>
  </c:spPr>
  <c:txPr>
    <a:bodyPr/>
    <a:lstStyle/>
    <a:p>
      <a:pPr>
        <a:defRPr>
          <a:solidFill>
            <a:srgbClr val="0070C0"/>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E03CB27C-64F1-4574-B910-26E747D16470}" type="datetimeFigureOut">
              <a:rPr lang="en-US" smtClean="0"/>
              <a:t>25-Jun-17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1E62FBB5-814B-4209-935B-162C52E99CD0}" type="slidenum">
              <a:rPr lang="en-US" smtClean="0"/>
              <a:t>‹#›</a:t>
            </a:fld>
            <a:endParaRPr lang="en-US"/>
          </a:p>
        </p:txBody>
      </p:sp>
    </p:spTree>
    <p:extLst>
      <p:ext uri="{BB962C8B-B14F-4D97-AF65-F5344CB8AC3E}">
        <p14:creationId xmlns:p14="http://schemas.microsoft.com/office/powerpoint/2010/main" val="12486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26040-E20B-4324-AAB9-4E3CCAB8938F}" type="slidenum">
              <a:rPr lang="de-DE" smtClean="0"/>
              <a:pPr/>
              <a:t>3</a:t>
            </a:fld>
            <a:endParaRPr lang="de-DE"/>
          </a:p>
        </p:txBody>
      </p:sp>
    </p:spTree>
    <p:extLst>
      <p:ext uri="{BB962C8B-B14F-4D97-AF65-F5344CB8AC3E}">
        <p14:creationId xmlns:p14="http://schemas.microsoft.com/office/powerpoint/2010/main" val="70367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c&amp;c</a:t>
            </a:r>
            <a:r>
              <a:rPr lang="de-DE" dirty="0" smtClean="0"/>
              <a:t> </a:t>
            </a:r>
            <a:r>
              <a:rPr lang="de-DE" dirty="0" err="1" smtClean="0"/>
              <a:t>has</a:t>
            </a:r>
            <a:r>
              <a:rPr lang="de-DE" dirty="0" smtClean="0"/>
              <a:t> </a:t>
            </a:r>
            <a:r>
              <a:rPr lang="de-DE" dirty="0" err="1" smtClean="0"/>
              <a:t>the</a:t>
            </a:r>
            <a:r>
              <a:rPr lang="de-DE" dirty="0" smtClean="0"/>
              <a:t> </a:t>
            </a:r>
            <a:r>
              <a:rPr lang="de-DE" dirty="0" err="1" smtClean="0"/>
              <a:t>opportunity</a:t>
            </a:r>
            <a:r>
              <a:rPr lang="de-DE" dirty="0" smtClean="0"/>
              <a:t> </a:t>
            </a:r>
            <a:r>
              <a:rPr lang="de-DE" dirty="0" err="1" smtClean="0"/>
              <a:t>of</a:t>
            </a:r>
            <a:r>
              <a:rPr lang="de-DE" dirty="0" smtClean="0"/>
              <a:t> </a:t>
            </a:r>
            <a:r>
              <a:rPr lang="de-DE" dirty="0" err="1" smtClean="0"/>
              <a:t>becoming</a:t>
            </a:r>
            <a:r>
              <a:rPr lang="de-DE" baseline="0" dirty="0" smtClean="0"/>
              <a:t> </a:t>
            </a:r>
            <a:r>
              <a:rPr lang="de-DE" baseline="0" dirty="0" err="1" smtClean="0"/>
              <a:t>the</a:t>
            </a:r>
            <a:r>
              <a:rPr lang="de-DE" baseline="0" dirty="0" smtClean="0"/>
              <a:t> </a:t>
            </a:r>
            <a:r>
              <a:rPr lang="de-DE" baseline="0" dirty="0" err="1" smtClean="0"/>
              <a:t>sector</a:t>
            </a:r>
            <a:r>
              <a:rPr lang="de-DE" baseline="0" dirty="0" smtClean="0"/>
              <a:t> initiative </a:t>
            </a:r>
            <a:r>
              <a:rPr lang="de-DE" baseline="0" dirty="0" err="1" smtClean="0"/>
              <a:t>for</a:t>
            </a:r>
            <a:r>
              <a:rPr lang="de-DE" baseline="0" dirty="0" smtClean="0"/>
              <a:t> </a:t>
            </a:r>
            <a:r>
              <a:rPr lang="de-DE" baseline="0" dirty="0" err="1" smtClean="0"/>
              <a:t>addressing</a:t>
            </a:r>
            <a:r>
              <a:rPr lang="de-DE" baseline="0" dirty="0" smtClean="0"/>
              <a:t> </a:t>
            </a:r>
            <a:r>
              <a:rPr lang="de-DE" baseline="0" dirty="0" err="1" smtClean="0"/>
              <a:t>climate</a:t>
            </a:r>
            <a:r>
              <a:rPr lang="de-DE" baseline="0" dirty="0" smtClean="0"/>
              <a:t> </a:t>
            </a:r>
            <a:r>
              <a:rPr lang="de-DE" baseline="0" dirty="0" err="1" smtClean="0"/>
              <a:t>change</a:t>
            </a:r>
            <a:r>
              <a:rPr lang="de-DE" baseline="0" dirty="0" smtClean="0"/>
              <a:t>. </a:t>
            </a:r>
          </a:p>
          <a:p>
            <a:r>
              <a:rPr lang="de-DE" baseline="0" dirty="0" smtClean="0"/>
              <a:t>Focus </a:t>
            </a:r>
            <a:r>
              <a:rPr lang="de-DE" baseline="0" dirty="0" err="1" smtClean="0"/>
              <a:t>areas</a:t>
            </a:r>
            <a:r>
              <a:rPr lang="de-DE" baseline="0" dirty="0" smtClean="0"/>
              <a:t> </a:t>
            </a:r>
            <a:r>
              <a:rPr lang="de-DE" baseline="0" dirty="0" err="1" smtClean="0"/>
              <a:t>of</a:t>
            </a:r>
            <a:r>
              <a:rPr lang="de-DE" baseline="0" dirty="0" smtClean="0"/>
              <a:t> </a:t>
            </a:r>
            <a:r>
              <a:rPr lang="de-DE" baseline="0" dirty="0" err="1" smtClean="0"/>
              <a:t>phase</a:t>
            </a:r>
            <a:r>
              <a:rPr lang="de-DE" baseline="0" dirty="0" smtClean="0"/>
              <a:t> II:</a:t>
            </a:r>
          </a:p>
          <a:p>
            <a:pPr marL="171450" indent="-171450">
              <a:buFontTx/>
              <a:buChar char="-"/>
            </a:pPr>
            <a:r>
              <a:rPr lang="de-DE" baseline="0" dirty="0" smtClean="0"/>
              <a:t>Further </a:t>
            </a:r>
            <a:r>
              <a:rPr lang="de-DE" baseline="0" dirty="0" err="1" smtClean="0"/>
              <a:t>development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c&amp;c</a:t>
            </a:r>
            <a:r>
              <a:rPr lang="de-DE" baseline="0" dirty="0" smtClean="0"/>
              <a:t> </a:t>
            </a:r>
            <a:r>
              <a:rPr lang="de-DE" baseline="0" dirty="0" err="1" smtClean="0"/>
              <a:t>approach</a:t>
            </a:r>
            <a:r>
              <a:rPr lang="de-DE" baseline="0" dirty="0" smtClean="0"/>
              <a:t> </a:t>
            </a:r>
            <a:r>
              <a:rPr lang="de-DE" baseline="0" dirty="0" err="1" smtClean="0"/>
              <a:t>by</a:t>
            </a:r>
            <a:r>
              <a:rPr lang="de-DE" baseline="0" dirty="0" smtClean="0"/>
              <a:t> </a:t>
            </a:r>
            <a:r>
              <a:rPr lang="de-DE" baseline="0" dirty="0" err="1" smtClean="0"/>
              <a:t>identifying</a:t>
            </a:r>
            <a:r>
              <a:rPr lang="de-DE" baseline="0" dirty="0" smtClean="0"/>
              <a:t> </a:t>
            </a:r>
            <a:r>
              <a:rPr lang="de-DE" baseline="0" dirty="0" err="1" smtClean="0"/>
              <a:t>and</a:t>
            </a:r>
            <a:r>
              <a:rPr lang="de-DE" baseline="0" dirty="0" smtClean="0"/>
              <a:t> </a:t>
            </a:r>
            <a:r>
              <a:rPr lang="de-DE" baseline="0" dirty="0" err="1" smtClean="0"/>
              <a:t>documenting</a:t>
            </a:r>
            <a:r>
              <a:rPr lang="de-DE" baseline="0" dirty="0" smtClean="0"/>
              <a:t> additional </a:t>
            </a:r>
            <a:r>
              <a:rPr lang="de-DE" baseline="0" dirty="0" err="1" smtClean="0"/>
              <a:t>adaptation</a:t>
            </a:r>
            <a:r>
              <a:rPr lang="de-DE" baseline="0" dirty="0" smtClean="0"/>
              <a:t> </a:t>
            </a:r>
            <a:r>
              <a:rPr lang="de-DE" baseline="0" dirty="0" err="1" smtClean="0"/>
              <a:t>options</a:t>
            </a:r>
            <a:r>
              <a:rPr lang="de-DE" baseline="0" dirty="0" smtClean="0"/>
              <a:t> </a:t>
            </a:r>
            <a:r>
              <a:rPr lang="de-DE" baseline="0" dirty="0" err="1" smtClean="0"/>
              <a:t>and</a:t>
            </a:r>
            <a:r>
              <a:rPr lang="de-DE" baseline="0" dirty="0" smtClean="0"/>
              <a:t> </a:t>
            </a:r>
            <a:r>
              <a:rPr lang="de-DE" baseline="0" dirty="0" err="1" smtClean="0"/>
              <a:t>towards</a:t>
            </a:r>
            <a:r>
              <a:rPr lang="de-DE" baseline="0" dirty="0" smtClean="0"/>
              <a:t> </a:t>
            </a:r>
            <a:r>
              <a:rPr lang="de-DE" baseline="0" dirty="0" err="1" smtClean="0"/>
              <a:t>incorporting</a:t>
            </a:r>
            <a:r>
              <a:rPr lang="de-DE" baseline="0" dirty="0" smtClean="0"/>
              <a:t> </a:t>
            </a:r>
            <a:r>
              <a:rPr lang="de-DE" baseline="0" dirty="0" err="1" smtClean="0"/>
              <a:t>community-based</a:t>
            </a:r>
            <a:r>
              <a:rPr lang="de-DE" baseline="0" dirty="0" smtClean="0"/>
              <a:t> </a:t>
            </a:r>
            <a:r>
              <a:rPr lang="de-DE" baseline="0" dirty="0" err="1" smtClean="0"/>
              <a:t>adaptation</a:t>
            </a:r>
            <a:r>
              <a:rPr lang="de-DE" baseline="0" dirty="0" smtClean="0"/>
              <a:t>, </a:t>
            </a:r>
            <a:r>
              <a:rPr lang="de-DE" baseline="0" dirty="0" err="1" smtClean="0"/>
              <a:t>ecosystem-based</a:t>
            </a:r>
            <a:r>
              <a:rPr lang="de-DE" baseline="0" dirty="0" smtClean="0"/>
              <a:t> </a:t>
            </a:r>
            <a:r>
              <a:rPr lang="de-DE" baseline="0" dirty="0" err="1" smtClean="0"/>
              <a:t>adaptation</a:t>
            </a:r>
            <a:r>
              <a:rPr lang="de-DE" baseline="0" dirty="0" smtClean="0"/>
              <a:t> </a:t>
            </a:r>
            <a:r>
              <a:rPr lang="de-DE" baseline="0" dirty="0" err="1" smtClean="0"/>
              <a:t>and</a:t>
            </a:r>
            <a:r>
              <a:rPr lang="de-DE" baseline="0" dirty="0" smtClean="0"/>
              <a:t> </a:t>
            </a:r>
            <a:r>
              <a:rPr lang="de-DE" baseline="0" dirty="0" err="1" smtClean="0"/>
              <a:t>mitigation</a:t>
            </a:r>
            <a:r>
              <a:rPr lang="de-DE" baseline="0" dirty="0" smtClean="0"/>
              <a:t>.</a:t>
            </a:r>
          </a:p>
          <a:p>
            <a:pPr marL="171450" indent="-171450">
              <a:buFontTx/>
              <a:buChar char="-"/>
            </a:pPr>
            <a:r>
              <a:rPr lang="de-DE" baseline="0" dirty="0" err="1" smtClean="0"/>
              <a:t>Scaling</a:t>
            </a:r>
            <a:r>
              <a:rPr lang="de-DE" baseline="0" dirty="0" smtClean="0"/>
              <a:t> </a:t>
            </a:r>
            <a:r>
              <a:rPr lang="de-DE" baseline="0" dirty="0" err="1" smtClean="0"/>
              <a:t>and</a:t>
            </a:r>
            <a:r>
              <a:rPr lang="de-DE" baseline="0" dirty="0" smtClean="0"/>
              <a:t> </a:t>
            </a:r>
            <a:r>
              <a:rPr lang="de-DE" baseline="0" dirty="0" err="1" smtClean="0"/>
              <a:t>reaching</a:t>
            </a:r>
            <a:r>
              <a:rPr lang="de-DE" baseline="0" dirty="0" smtClean="0"/>
              <a:t> at least 70,000 </a:t>
            </a:r>
            <a:r>
              <a:rPr lang="de-DE" baseline="0" dirty="0" err="1" smtClean="0"/>
              <a:t>farmers</a:t>
            </a:r>
            <a:r>
              <a:rPr lang="de-DE" baseline="0" dirty="0" smtClean="0"/>
              <a:t> </a:t>
            </a:r>
            <a:r>
              <a:rPr lang="de-DE" baseline="0" dirty="0" err="1" smtClean="0"/>
              <a:t>within</a:t>
            </a:r>
            <a:r>
              <a:rPr lang="de-DE" baseline="0" dirty="0" smtClean="0"/>
              <a:t> </a:t>
            </a:r>
            <a:r>
              <a:rPr lang="de-DE" baseline="0" dirty="0" err="1" smtClean="0"/>
              <a:t>current</a:t>
            </a:r>
            <a:r>
              <a:rPr lang="de-DE" baseline="0" dirty="0" smtClean="0"/>
              <a:t> </a:t>
            </a:r>
            <a:r>
              <a:rPr lang="de-DE" baseline="0" dirty="0" err="1" smtClean="0"/>
              <a:t>c&amp;c</a:t>
            </a:r>
            <a:r>
              <a:rPr lang="de-DE" baseline="0" dirty="0" smtClean="0"/>
              <a:t> </a:t>
            </a:r>
            <a:r>
              <a:rPr lang="de-DE" baseline="0" dirty="0" err="1" smtClean="0"/>
              <a:t>pilot</a:t>
            </a:r>
            <a:r>
              <a:rPr lang="de-DE" baseline="0" dirty="0" smtClean="0"/>
              <a:t> </a:t>
            </a:r>
            <a:r>
              <a:rPr lang="de-DE" baseline="0" dirty="0" err="1" smtClean="0"/>
              <a:t>regions</a:t>
            </a:r>
            <a:r>
              <a:rPr lang="de-DE" baseline="0" dirty="0" smtClean="0"/>
              <a:t> </a:t>
            </a:r>
            <a:r>
              <a:rPr lang="de-DE" baseline="0" dirty="0" err="1" smtClean="0"/>
              <a:t>and</a:t>
            </a:r>
            <a:r>
              <a:rPr lang="de-DE" baseline="0" dirty="0" smtClean="0"/>
              <a:t> </a:t>
            </a:r>
            <a:r>
              <a:rPr lang="de-DE" baseline="0" dirty="0" err="1" smtClean="0"/>
              <a:t>neighbouring</a:t>
            </a:r>
            <a:r>
              <a:rPr lang="de-DE" baseline="0" dirty="0" smtClean="0"/>
              <a:t> countries </a:t>
            </a:r>
            <a:r>
              <a:rPr lang="de-DE" baseline="0" dirty="0" err="1" smtClean="0"/>
              <a:t>by</a:t>
            </a:r>
            <a:r>
              <a:rPr lang="de-DE" baseline="0" dirty="0" smtClean="0"/>
              <a:t> </a:t>
            </a:r>
            <a:r>
              <a:rPr lang="de-DE" baseline="0" dirty="0" err="1" smtClean="0"/>
              <a:t>qualifying</a:t>
            </a:r>
            <a:r>
              <a:rPr lang="de-DE" baseline="0" dirty="0" smtClean="0"/>
              <a:t> </a:t>
            </a:r>
            <a:r>
              <a:rPr lang="de-DE" baseline="0" dirty="0" err="1" smtClean="0"/>
              <a:t>and</a:t>
            </a:r>
            <a:r>
              <a:rPr lang="de-DE" baseline="0" dirty="0" smtClean="0"/>
              <a:t> </a:t>
            </a:r>
            <a:r>
              <a:rPr lang="de-DE" baseline="0" dirty="0" err="1" smtClean="0"/>
              <a:t>enabling</a:t>
            </a:r>
            <a:r>
              <a:rPr lang="de-DE" baseline="0" dirty="0" smtClean="0"/>
              <a:t> </a:t>
            </a:r>
            <a:r>
              <a:rPr lang="de-DE" baseline="0" dirty="0" err="1" smtClean="0"/>
              <a:t>other</a:t>
            </a:r>
            <a:r>
              <a:rPr lang="de-DE" baseline="0" dirty="0" smtClean="0"/>
              <a:t> </a:t>
            </a:r>
            <a:r>
              <a:rPr lang="de-DE" baseline="0" dirty="0" err="1" smtClean="0"/>
              <a:t>implementing</a:t>
            </a:r>
            <a:r>
              <a:rPr lang="de-DE" baseline="0" dirty="0" smtClean="0"/>
              <a:t> </a:t>
            </a:r>
            <a:r>
              <a:rPr lang="de-DE" baseline="0" dirty="0" err="1" smtClean="0"/>
              <a:t>structures</a:t>
            </a:r>
            <a:r>
              <a:rPr lang="de-DE" baseline="0" dirty="0" smtClean="0"/>
              <a:t> </a:t>
            </a:r>
            <a:r>
              <a:rPr lang="de-DE" baseline="0" dirty="0" err="1" smtClean="0"/>
              <a:t>to</a:t>
            </a:r>
            <a:r>
              <a:rPr lang="de-DE" baseline="0" dirty="0" smtClean="0"/>
              <a:t> </a:t>
            </a:r>
            <a:r>
              <a:rPr lang="de-DE" baseline="0" dirty="0" err="1" smtClean="0"/>
              <a:t>make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c&amp;c</a:t>
            </a:r>
            <a:r>
              <a:rPr lang="de-DE" baseline="0" dirty="0" smtClean="0"/>
              <a:t> </a:t>
            </a:r>
            <a:r>
              <a:rPr lang="de-DE" baseline="0" dirty="0" err="1" smtClean="0"/>
              <a:t>approach</a:t>
            </a:r>
            <a:r>
              <a:rPr lang="de-DE" baseline="0" dirty="0" smtClean="0"/>
              <a:t> (</a:t>
            </a:r>
            <a:r>
              <a:rPr lang="de-DE" baseline="0" dirty="0" err="1" smtClean="0"/>
              <a:t>through</a:t>
            </a:r>
            <a:r>
              <a:rPr lang="de-DE" baseline="0" dirty="0" smtClean="0"/>
              <a:t> </a:t>
            </a:r>
            <a:r>
              <a:rPr lang="de-DE" baseline="0" dirty="0" err="1" smtClean="0"/>
              <a:t>providing</a:t>
            </a:r>
            <a:r>
              <a:rPr lang="de-DE" baseline="0" dirty="0" smtClean="0"/>
              <a:t> </a:t>
            </a:r>
            <a:r>
              <a:rPr lang="de-DE" baseline="0" dirty="0" err="1" smtClean="0"/>
              <a:t>training</a:t>
            </a:r>
            <a:r>
              <a:rPr lang="de-DE" baseline="0" dirty="0" smtClean="0"/>
              <a:t> </a:t>
            </a:r>
            <a:r>
              <a:rPr lang="de-DE" baseline="0" dirty="0" err="1" smtClean="0"/>
              <a:t>of</a:t>
            </a:r>
            <a:r>
              <a:rPr lang="de-DE" baseline="0" dirty="0" smtClean="0"/>
              <a:t> </a:t>
            </a:r>
            <a:r>
              <a:rPr lang="de-DE" baseline="0" dirty="0" err="1" smtClean="0"/>
              <a:t>trainers</a:t>
            </a:r>
            <a:r>
              <a:rPr lang="de-DE" baseline="0" dirty="0" smtClean="0"/>
              <a:t>, </a:t>
            </a:r>
            <a:r>
              <a:rPr lang="de-DE" baseline="0" dirty="0" err="1" smtClean="0"/>
              <a:t>coaching</a:t>
            </a:r>
            <a:r>
              <a:rPr lang="de-DE" baseline="0" dirty="0" smtClean="0"/>
              <a:t>, </a:t>
            </a:r>
            <a:r>
              <a:rPr lang="de-DE" baseline="0" dirty="0" err="1" smtClean="0"/>
              <a:t>backstopping</a:t>
            </a:r>
            <a:r>
              <a:rPr lang="de-DE" baseline="0" dirty="0" smtClean="0"/>
              <a:t> </a:t>
            </a:r>
            <a:r>
              <a:rPr lang="de-DE" baseline="0" dirty="0" err="1" smtClean="0"/>
              <a:t>and</a:t>
            </a:r>
            <a:r>
              <a:rPr lang="de-DE" baseline="0" dirty="0" smtClean="0"/>
              <a:t> </a:t>
            </a:r>
            <a:r>
              <a:rPr lang="de-DE" baseline="0" dirty="0" err="1" smtClean="0"/>
              <a:t>joint</a:t>
            </a:r>
            <a:r>
              <a:rPr lang="de-DE" baseline="0" dirty="0" smtClean="0"/>
              <a:t> </a:t>
            </a:r>
            <a:r>
              <a:rPr lang="de-DE" baseline="0" dirty="0" err="1" smtClean="0"/>
              <a:t>acquisition</a:t>
            </a:r>
            <a:r>
              <a:rPr lang="de-DE" baseline="0" dirty="0" smtClean="0"/>
              <a:t> </a:t>
            </a:r>
            <a:r>
              <a:rPr lang="de-DE" baseline="0" dirty="0" err="1" smtClean="0"/>
              <a:t>of</a:t>
            </a:r>
            <a:r>
              <a:rPr lang="de-DE" baseline="0" dirty="0" smtClean="0"/>
              <a:t> additional </a:t>
            </a:r>
            <a:r>
              <a:rPr lang="de-DE" baseline="0" dirty="0" err="1" smtClean="0"/>
              <a:t>funding</a:t>
            </a:r>
            <a:r>
              <a:rPr lang="de-DE" baseline="0" dirty="0" smtClean="0"/>
              <a:t>); </a:t>
            </a:r>
            <a:r>
              <a:rPr lang="de-DE" baseline="0" dirty="0" err="1" smtClean="0"/>
              <a:t>connecting</a:t>
            </a:r>
            <a:r>
              <a:rPr lang="de-DE" baseline="0" dirty="0" smtClean="0"/>
              <a:t> </a:t>
            </a:r>
            <a:r>
              <a:rPr lang="de-DE" baseline="0" dirty="0" err="1" smtClean="0"/>
              <a:t>c&amp;c</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UNFCCC </a:t>
            </a:r>
            <a:r>
              <a:rPr lang="de-DE" baseline="0" dirty="0" err="1" smtClean="0"/>
              <a:t>process</a:t>
            </a:r>
            <a:r>
              <a:rPr lang="de-DE" baseline="0" dirty="0" smtClean="0"/>
              <a:t> </a:t>
            </a:r>
            <a:r>
              <a:rPr lang="de-DE" baseline="0" dirty="0" err="1" smtClean="0"/>
              <a:t>and</a:t>
            </a:r>
            <a:r>
              <a:rPr lang="de-DE" baseline="0" dirty="0" smtClean="0"/>
              <a:t> </a:t>
            </a:r>
            <a:r>
              <a:rPr lang="de-DE" baseline="0" dirty="0" err="1" smtClean="0"/>
              <a:t>country-specific</a:t>
            </a:r>
            <a:r>
              <a:rPr lang="de-DE" baseline="0" dirty="0" smtClean="0"/>
              <a:t> </a:t>
            </a:r>
            <a:r>
              <a:rPr lang="de-DE" baseline="0" dirty="0" err="1" smtClean="0"/>
              <a:t>coping</a:t>
            </a:r>
            <a:r>
              <a:rPr lang="de-DE" baseline="0" dirty="0" smtClean="0"/>
              <a:t> </a:t>
            </a:r>
            <a:r>
              <a:rPr lang="de-DE" baseline="0" dirty="0" err="1" smtClean="0"/>
              <a:t>strategies</a:t>
            </a:r>
            <a:r>
              <a:rPr lang="de-DE" baseline="0" dirty="0" smtClean="0"/>
              <a:t> </a:t>
            </a:r>
            <a:r>
              <a:rPr lang="de-DE" baseline="0" dirty="0" err="1" smtClean="0"/>
              <a:t>for</a:t>
            </a:r>
            <a:r>
              <a:rPr lang="de-DE" baseline="0" dirty="0" smtClean="0"/>
              <a:t> </a:t>
            </a:r>
            <a:r>
              <a:rPr lang="de-DE" baseline="0" dirty="0" err="1" smtClean="0"/>
              <a:t>addressing</a:t>
            </a:r>
            <a:r>
              <a:rPr lang="de-DE" baseline="0" dirty="0" smtClean="0"/>
              <a:t> </a:t>
            </a:r>
            <a:r>
              <a:rPr lang="de-DE" baseline="0" dirty="0" err="1" smtClean="0"/>
              <a:t>climate</a:t>
            </a:r>
            <a:r>
              <a:rPr lang="de-DE" baseline="0" dirty="0" smtClean="0"/>
              <a:t> </a:t>
            </a:r>
            <a:r>
              <a:rPr lang="de-DE" baseline="0" dirty="0" err="1" smtClean="0"/>
              <a:t>change</a:t>
            </a:r>
            <a:r>
              <a:rPr lang="de-DE" baseline="0" dirty="0" smtClean="0"/>
              <a:t> (NAMAs </a:t>
            </a:r>
            <a:r>
              <a:rPr lang="de-DE" baseline="0" dirty="0" err="1" smtClean="0"/>
              <a:t>and</a:t>
            </a:r>
            <a:r>
              <a:rPr lang="de-DE" baseline="0" dirty="0" smtClean="0"/>
              <a:t> NAPAs).</a:t>
            </a:r>
          </a:p>
          <a:p>
            <a:pPr marL="171450" indent="-171450">
              <a:buFontTx/>
              <a:buChar char="-"/>
            </a:pPr>
            <a:r>
              <a:rPr lang="de-DE" baseline="0" dirty="0" err="1" smtClean="0"/>
              <a:t>Institutionalization</a:t>
            </a:r>
            <a:r>
              <a:rPr lang="de-DE" baseline="0" dirty="0" smtClean="0"/>
              <a:t> </a:t>
            </a:r>
            <a:r>
              <a:rPr lang="de-DE" baseline="0" dirty="0" err="1" smtClean="0"/>
              <a:t>of</a:t>
            </a:r>
            <a:r>
              <a:rPr lang="de-DE" baseline="0" dirty="0" smtClean="0"/>
              <a:t> </a:t>
            </a:r>
            <a:r>
              <a:rPr lang="de-DE" baseline="0" dirty="0" err="1" smtClean="0"/>
              <a:t>c&amp;c</a:t>
            </a:r>
            <a:r>
              <a:rPr lang="de-DE" baseline="0" dirty="0" smtClean="0"/>
              <a:t> </a:t>
            </a:r>
            <a:r>
              <a:rPr lang="de-DE" baseline="0" dirty="0" err="1" smtClean="0"/>
              <a:t>as</a:t>
            </a:r>
            <a:r>
              <a:rPr lang="de-DE" baseline="0" dirty="0" smtClean="0"/>
              <a:t> a </a:t>
            </a:r>
            <a:r>
              <a:rPr lang="de-DE" baseline="0" dirty="0" err="1" smtClean="0"/>
              <a:t>long</a:t>
            </a:r>
            <a:r>
              <a:rPr lang="de-DE" baseline="0" dirty="0" smtClean="0"/>
              <a:t>-term </a:t>
            </a:r>
            <a:r>
              <a:rPr lang="de-DE" baseline="0" dirty="0" err="1" smtClean="0"/>
              <a:t>format</a:t>
            </a:r>
            <a:r>
              <a:rPr lang="de-DE" baseline="0" dirty="0" smtClean="0"/>
              <a:t> in </a:t>
            </a:r>
            <a:r>
              <a:rPr lang="de-DE" baseline="0" dirty="0" err="1" smtClean="0"/>
              <a:t>the</a:t>
            </a:r>
            <a:r>
              <a:rPr lang="de-DE" baseline="0" dirty="0" smtClean="0"/>
              <a:t> </a:t>
            </a:r>
            <a:r>
              <a:rPr lang="de-DE" baseline="0" dirty="0" err="1" smtClean="0"/>
              <a:t>coffee</a:t>
            </a:r>
            <a:r>
              <a:rPr lang="de-DE" baseline="0" dirty="0" smtClean="0"/>
              <a:t> </a:t>
            </a:r>
            <a:r>
              <a:rPr lang="de-DE" baseline="0" dirty="0" err="1" smtClean="0"/>
              <a:t>sector</a:t>
            </a:r>
            <a:r>
              <a:rPr lang="de-DE" baseline="0" dirty="0" smtClean="0"/>
              <a:t> </a:t>
            </a:r>
            <a:r>
              <a:rPr lang="de-DE" baseline="0" dirty="0" err="1" smtClean="0"/>
              <a:t>for</a:t>
            </a:r>
            <a:r>
              <a:rPr lang="de-DE" baseline="0" dirty="0" smtClean="0"/>
              <a:t> </a:t>
            </a:r>
            <a:r>
              <a:rPr lang="de-DE" baseline="0" dirty="0" err="1" smtClean="0"/>
              <a:t>assuring</a:t>
            </a:r>
            <a:r>
              <a:rPr lang="de-DE" baseline="0" dirty="0" smtClean="0"/>
              <a:t> in </a:t>
            </a:r>
            <a:r>
              <a:rPr lang="de-DE" baseline="0" dirty="0" err="1" smtClean="0"/>
              <a:t>particular</a:t>
            </a:r>
            <a:r>
              <a:rPr lang="de-DE" baseline="0" dirty="0" smtClean="0"/>
              <a:t> </a:t>
            </a:r>
            <a:r>
              <a:rPr lang="de-DE" baseline="0" dirty="0" err="1" smtClean="0"/>
              <a:t>the</a:t>
            </a:r>
            <a:r>
              <a:rPr lang="de-DE" baseline="0" dirty="0" smtClean="0"/>
              <a:t> </a:t>
            </a:r>
            <a:r>
              <a:rPr lang="de-DE" baseline="0" dirty="0" err="1" smtClean="0"/>
              <a:t>knowledge</a:t>
            </a:r>
            <a:r>
              <a:rPr lang="de-DE" baseline="0" dirty="0" smtClean="0"/>
              <a:t> </a:t>
            </a:r>
            <a:r>
              <a:rPr lang="de-DE" baseline="0" dirty="0" err="1" smtClean="0"/>
              <a:t>management</a:t>
            </a:r>
            <a:r>
              <a:rPr lang="de-DE" baseline="0" dirty="0" smtClean="0"/>
              <a:t> </a:t>
            </a:r>
            <a:r>
              <a:rPr lang="de-DE" baseline="0" dirty="0" err="1" smtClean="0"/>
              <a:t>of</a:t>
            </a:r>
            <a:r>
              <a:rPr lang="de-DE" baseline="0" dirty="0" smtClean="0"/>
              <a:t> </a:t>
            </a:r>
            <a:r>
              <a:rPr lang="de-DE" baseline="0" dirty="0" err="1" smtClean="0"/>
              <a:t>c&amp;c</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dissemination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approach</a:t>
            </a:r>
            <a:r>
              <a:rPr lang="de-DE" baseline="0" dirty="0" smtClean="0"/>
              <a:t> </a:t>
            </a:r>
            <a:r>
              <a:rPr lang="de-DE" baseline="0" dirty="0" err="1" smtClean="0"/>
              <a:t>sector-wide</a:t>
            </a:r>
            <a:r>
              <a:rPr lang="de-DE" baseline="0" dirty="0" smtClean="0"/>
              <a:t>.</a:t>
            </a:r>
            <a:endParaRPr lang="de-DE" dirty="0"/>
          </a:p>
        </p:txBody>
      </p:sp>
      <p:sp>
        <p:nvSpPr>
          <p:cNvPr id="4" name="Slide Number Placeholder 3"/>
          <p:cNvSpPr>
            <a:spLocks noGrp="1"/>
          </p:cNvSpPr>
          <p:nvPr>
            <p:ph type="sldNum" sz="quarter" idx="10"/>
          </p:nvPr>
        </p:nvSpPr>
        <p:spPr/>
        <p:txBody>
          <a:bodyPr/>
          <a:lstStyle/>
          <a:p>
            <a:fld id="{9B6BADBD-B435-407D-8F80-2BF7EAE6F2C3}" type="slidenum">
              <a:rPr lang="de-DE" smtClean="0"/>
              <a:t>21</a:t>
            </a:fld>
            <a:endParaRPr lang="de-DE"/>
          </a:p>
        </p:txBody>
      </p:sp>
    </p:spTree>
    <p:extLst>
      <p:ext uri="{BB962C8B-B14F-4D97-AF65-F5344CB8AC3E}">
        <p14:creationId xmlns:p14="http://schemas.microsoft.com/office/powerpoint/2010/main" val="13461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400" dirty="0" err="1" smtClean="0"/>
              <a:t>Many</a:t>
            </a:r>
            <a:r>
              <a:rPr lang="de-DE" sz="1400" dirty="0" smtClean="0"/>
              <a:t> </a:t>
            </a:r>
            <a:r>
              <a:rPr lang="de-DE" sz="1400" dirty="0" err="1" smtClean="0"/>
              <a:t>farmers</a:t>
            </a:r>
            <a:r>
              <a:rPr lang="de-DE" sz="1400" baseline="0" dirty="0" smtClean="0"/>
              <a:t> </a:t>
            </a:r>
            <a:r>
              <a:rPr lang="de-DE" sz="1400" baseline="0" dirty="0" err="1" smtClean="0"/>
              <a:t>adopted</a:t>
            </a:r>
            <a:r>
              <a:rPr lang="de-DE" sz="1400" baseline="0" dirty="0" smtClean="0"/>
              <a:t> </a:t>
            </a:r>
            <a:r>
              <a:rPr lang="de-DE" sz="1400" baseline="0" dirty="0" err="1" smtClean="0"/>
              <a:t>more</a:t>
            </a:r>
            <a:r>
              <a:rPr lang="de-DE" sz="1400" baseline="0" dirty="0" smtClean="0"/>
              <a:t> </a:t>
            </a:r>
            <a:r>
              <a:rPr lang="de-DE" sz="1400" baseline="0" dirty="0" err="1" smtClean="0"/>
              <a:t>than</a:t>
            </a:r>
            <a:r>
              <a:rPr lang="de-DE" sz="1400" baseline="0" dirty="0" smtClean="0"/>
              <a:t> </a:t>
            </a:r>
            <a:r>
              <a:rPr lang="de-DE" sz="1400" baseline="0" dirty="0" err="1" smtClean="0"/>
              <a:t>one</a:t>
            </a:r>
            <a:r>
              <a:rPr lang="de-DE" sz="1400" baseline="0" dirty="0" smtClean="0"/>
              <a:t> </a:t>
            </a:r>
            <a:r>
              <a:rPr lang="de-DE" sz="1400" baseline="0" dirty="0" err="1" smtClean="0"/>
              <a:t>adaptation</a:t>
            </a:r>
            <a:r>
              <a:rPr lang="de-DE" sz="1400" baseline="0" dirty="0" smtClean="0"/>
              <a:t> </a:t>
            </a:r>
            <a:r>
              <a:rPr lang="de-DE" sz="1400" baseline="0" dirty="0" err="1" smtClean="0"/>
              <a:t>option</a:t>
            </a:r>
            <a:r>
              <a:rPr lang="de-DE" sz="1400" baseline="0" dirty="0" smtClean="0"/>
              <a:t>.</a:t>
            </a:r>
            <a:endParaRPr lang="de-DE" sz="1400" dirty="0"/>
          </a:p>
        </p:txBody>
      </p:sp>
      <p:sp>
        <p:nvSpPr>
          <p:cNvPr id="4" name="Slide Number Placeholder 3"/>
          <p:cNvSpPr>
            <a:spLocks noGrp="1"/>
          </p:cNvSpPr>
          <p:nvPr>
            <p:ph type="sldNum" sz="quarter" idx="10"/>
          </p:nvPr>
        </p:nvSpPr>
        <p:spPr/>
        <p:txBody>
          <a:bodyPr/>
          <a:lstStyle/>
          <a:p>
            <a:fld id="{42E26040-E20B-4324-AAB9-4E3CCAB8938F}" type="slidenum">
              <a:rPr lang="de-DE" smtClean="0"/>
              <a:pPr/>
              <a:t>23</a:t>
            </a:fld>
            <a:endParaRPr lang="de-DE"/>
          </a:p>
        </p:txBody>
      </p:sp>
    </p:spTree>
    <p:extLst>
      <p:ext uri="{BB962C8B-B14F-4D97-AF65-F5344CB8AC3E}">
        <p14:creationId xmlns:p14="http://schemas.microsoft.com/office/powerpoint/2010/main" val="2153924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Bags/ha	yield kg/ha	costs R$/ha	costs R$/bag</a:t>
            </a:r>
          </a:p>
          <a:p>
            <a:r>
              <a:rPr lang="en-US" sz="1200" baseline="0" dirty="0" smtClean="0"/>
              <a:t>37,37            2239	2776	74,39</a:t>
            </a:r>
          </a:p>
          <a:p>
            <a:r>
              <a:rPr lang="en-US" sz="1200" baseline="0" dirty="0" smtClean="0"/>
              <a:t>28,15	1689	2299	81,67</a:t>
            </a:r>
          </a:p>
          <a:p>
            <a:r>
              <a:rPr lang="en-US" sz="1200" baseline="0" dirty="0" smtClean="0"/>
              <a:t>17,25	1035	1475	85,51</a:t>
            </a:r>
          </a:p>
          <a:p>
            <a:endParaRPr lang="de-DE" sz="1200" baseline="0" dirty="0" smtClean="0"/>
          </a:p>
        </p:txBody>
      </p:sp>
      <p:sp>
        <p:nvSpPr>
          <p:cNvPr id="4" name="Slide Number Placeholder 3"/>
          <p:cNvSpPr>
            <a:spLocks noGrp="1"/>
          </p:cNvSpPr>
          <p:nvPr>
            <p:ph type="sldNum" sz="quarter" idx="10"/>
          </p:nvPr>
        </p:nvSpPr>
        <p:spPr/>
        <p:txBody>
          <a:bodyPr/>
          <a:lstStyle/>
          <a:p>
            <a:fld id="{9B6BADBD-B435-407D-8F80-2BF7EAE6F2C3}" type="slidenum">
              <a:rPr lang="de-DE"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99643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26040-E20B-4324-AAB9-4E3CCAB8938F}" type="slidenum">
              <a:rPr lang="de-DE" smtClean="0"/>
              <a:pPr/>
              <a:t>4</a:t>
            </a:fld>
            <a:endParaRPr lang="de-DE"/>
          </a:p>
        </p:txBody>
      </p:sp>
    </p:spTree>
    <p:extLst>
      <p:ext uri="{BB962C8B-B14F-4D97-AF65-F5344CB8AC3E}">
        <p14:creationId xmlns:p14="http://schemas.microsoft.com/office/powerpoint/2010/main" val="383040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In Viet Nam the mean annual and the minimum and maximum monthly temperature will increase by 2020 and continue to increase by 2050. The annual precipitation in contrary will decrease by 2020 but increase by 2050.The overall climate will become more seasonal in terms of variation in temperature through the year with temperature in specific districts increasing by about 0.7 ºC by 2020 and 1.8 ºC by 2050 and more seasonal in precipitation with the maximum number of cumulative dry months decreasing from 5 months to 4 months.</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70FA4A24-1A3B-4177-B96F-8C166F019C80}" type="slidenum">
              <a:rPr lang="de-DE" smtClean="0"/>
              <a:pPr/>
              <a:t>10</a:t>
            </a:fld>
            <a:endParaRPr lang="de-DE"/>
          </a:p>
        </p:txBody>
      </p:sp>
    </p:spTree>
    <p:extLst>
      <p:ext uri="{BB962C8B-B14F-4D97-AF65-F5344CB8AC3E}">
        <p14:creationId xmlns:p14="http://schemas.microsoft.com/office/powerpoint/2010/main" val="418661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There will be areas with a slight loss in suitability for coffee (Lam Dong, </a:t>
            </a:r>
            <a:r>
              <a:rPr lang="en-AU" sz="1200" kern="1200" dirty="0" err="1" smtClean="0">
                <a:solidFill>
                  <a:schemeClr val="tx1"/>
                </a:solidFill>
                <a:latin typeface="+mn-lt"/>
                <a:ea typeface="+mn-ea"/>
                <a:cs typeface="+mn-cs"/>
              </a:rPr>
              <a:t>DakNong</a:t>
            </a:r>
            <a:r>
              <a:rPr lang="en-AU" sz="1200" kern="1200" dirty="0" smtClean="0">
                <a:solidFill>
                  <a:schemeClr val="tx1"/>
                </a:solidFill>
                <a:latin typeface="+mn-lt"/>
                <a:ea typeface="+mn-ea"/>
                <a:cs typeface="+mn-cs"/>
              </a:rPr>
              <a:t>), but may remain suitable if farmers adapt their agronomic management to the new conditions the area will experience. In Viet Nam only few areas present a slight increase in suitability, these are located in </a:t>
            </a:r>
            <a:r>
              <a:rPr lang="en-AU" sz="1200" kern="1200" dirty="0" err="1" smtClean="0">
                <a:solidFill>
                  <a:schemeClr val="tx1"/>
                </a:solidFill>
                <a:latin typeface="+mn-lt"/>
                <a:ea typeface="+mn-ea"/>
                <a:cs typeface="+mn-cs"/>
              </a:rPr>
              <a:t>Dak</a:t>
            </a:r>
            <a:r>
              <a:rPr lang="en-AU" sz="1200" kern="1200" dirty="0" smtClean="0">
                <a:solidFill>
                  <a:schemeClr val="tx1"/>
                </a:solidFill>
                <a:latin typeface="+mn-lt"/>
                <a:ea typeface="+mn-ea"/>
                <a:cs typeface="+mn-cs"/>
              </a:rPr>
              <a:t> Nong, Lam Dong and on the frontier of the latter with </a:t>
            </a:r>
            <a:r>
              <a:rPr lang="en-AU" sz="1200" kern="1200" dirty="0" err="1" smtClean="0">
                <a:solidFill>
                  <a:schemeClr val="tx1"/>
                </a:solidFill>
                <a:latin typeface="+mn-lt"/>
                <a:ea typeface="+mn-ea"/>
                <a:cs typeface="+mn-cs"/>
              </a:rPr>
              <a:t>Dak</a:t>
            </a:r>
            <a:r>
              <a:rPr lang="en-AU" sz="1200" kern="1200" dirty="0" smtClean="0">
                <a:solidFill>
                  <a:schemeClr val="tx1"/>
                </a:solidFill>
                <a:latin typeface="+mn-lt"/>
                <a:ea typeface="+mn-ea"/>
                <a:cs typeface="+mn-cs"/>
              </a:rPr>
              <a:t> </a:t>
            </a:r>
            <a:r>
              <a:rPr lang="en-AU" sz="1200" kern="1200" dirty="0" err="1" smtClean="0">
                <a:solidFill>
                  <a:schemeClr val="tx1"/>
                </a:solidFill>
                <a:latin typeface="+mn-lt"/>
                <a:ea typeface="+mn-ea"/>
                <a:cs typeface="+mn-cs"/>
              </a:rPr>
              <a:t>Lak</a:t>
            </a:r>
            <a:r>
              <a:rPr lang="en-AU" sz="1200" kern="1200" dirty="0" smtClean="0">
                <a:solidFill>
                  <a:schemeClr val="tx1"/>
                </a:solidFill>
                <a:latin typeface="+mn-lt"/>
                <a:ea typeface="+mn-ea"/>
                <a:cs typeface="+mn-cs"/>
              </a:rPr>
              <a:t>. Finally, there will be areas where currently no coffee is grown but which in the future will become suitable especially in higher altitudes around the Central Highlands, where important natural reserves are located, such as: Bi Dup-Nui </a:t>
            </a:r>
            <a:r>
              <a:rPr lang="en-AU" sz="1200" kern="1200" dirty="0" err="1" smtClean="0">
                <a:solidFill>
                  <a:schemeClr val="tx1"/>
                </a:solidFill>
                <a:latin typeface="+mn-lt"/>
                <a:ea typeface="+mn-ea"/>
                <a:cs typeface="+mn-cs"/>
              </a:rPr>
              <a:t>Ba</a:t>
            </a:r>
            <a:r>
              <a:rPr lang="en-AU" sz="1200" kern="1200" dirty="0" smtClean="0">
                <a:solidFill>
                  <a:schemeClr val="tx1"/>
                </a:solidFill>
                <a:latin typeface="+mn-lt"/>
                <a:ea typeface="+mn-ea"/>
                <a:cs typeface="+mn-cs"/>
              </a:rPr>
              <a:t>, Rung Thong </a:t>
            </a:r>
            <a:r>
              <a:rPr lang="en-AU" sz="1200" kern="1200" dirty="0" err="1" smtClean="0">
                <a:solidFill>
                  <a:schemeClr val="tx1"/>
                </a:solidFill>
                <a:latin typeface="+mn-lt"/>
                <a:ea typeface="+mn-ea"/>
                <a:cs typeface="+mn-cs"/>
              </a:rPr>
              <a:t>Da</a:t>
            </a:r>
            <a:r>
              <a:rPr lang="en-AU" sz="1200" kern="1200" dirty="0" smtClean="0">
                <a:solidFill>
                  <a:schemeClr val="tx1"/>
                </a:solidFill>
                <a:latin typeface="+mn-lt"/>
                <a:ea typeface="+mn-ea"/>
                <a:cs typeface="+mn-cs"/>
              </a:rPr>
              <a:t> Lat and </a:t>
            </a:r>
            <a:r>
              <a:rPr lang="en-AU" sz="1200" kern="1200" dirty="0" err="1" smtClean="0">
                <a:solidFill>
                  <a:schemeClr val="tx1"/>
                </a:solidFill>
                <a:latin typeface="+mn-lt"/>
                <a:ea typeface="+mn-ea"/>
                <a:cs typeface="+mn-cs"/>
              </a:rPr>
              <a:t>Kalon</a:t>
            </a:r>
            <a:r>
              <a:rPr lang="en-AU" sz="1200" kern="1200" dirty="0" smtClean="0">
                <a:solidFill>
                  <a:schemeClr val="tx1"/>
                </a:solidFill>
                <a:latin typeface="+mn-lt"/>
                <a:ea typeface="+mn-ea"/>
                <a:cs typeface="+mn-cs"/>
              </a:rPr>
              <a:t> Song Mao</a:t>
            </a:r>
            <a:endParaRPr lang="de-DE" dirty="0"/>
          </a:p>
        </p:txBody>
      </p:sp>
      <p:sp>
        <p:nvSpPr>
          <p:cNvPr id="4" name="Foliennummernplatzhalter 3"/>
          <p:cNvSpPr>
            <a:spLocks noGrp="1"/>
          </p:cNvSpPr>
          <p:nvPr>
            <p:ph type="sldNum" sz="quarter" idx="10"/>
          </p:nvPr>
        </p:nvSpPr>
        <p:spPr/>
        <p:txBody>
          <a:bodyPr/>
          <a:lstStyle/>
          <a:p>
            <a:fld id="{70FA4A24-1A3B-4177-B96F-8C166F019C80}" type="slidenum">
              <a:rPr lang="de-DE" smtClean="0"/>
              <a:pPr/>
              <a:t>11</a:t>
            </a:fld>
            <a:endParaRPr lang="de-DE"/>
          </a:p>
        </p:txBody>
      </p:sp>
    </p:spTree>
    <p:extLst>
      <p:ext uri="{BB962C8B-B14F-4D97-AF65-F5344CB8AC3E}">
        <p14:creationId xmlns:p14="http://schemas.microsoft.com/office/powerpoint/2010/main" val="416762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952" indent="-187952"/>
            <a:r>
              <a:rPr lang="de-DE" sz="1300" dirty="0" err="1"/>
              <a:t>How</a:t>
            </a:r>
            <a:r>
              <a:rPr lang="de-DE" sz="1300" dirty="0"/>
              <a:t> </a:t>
            </a:r>
            <a:r>
              <a:rPr lang="de-DE" sz="1300" dirty="0" err="1"/>
              <a:t>to</a:t>
            </a:r>
            <a:r>
              <a:rPr lang="de-DE" sz="1300" dirty="0"/>
              <a:t> </a:t>
            </a:r>
            <a:r>
              <a:rPr lang="de-DE" sz="1300" dirty="0" err="1"/>
              <a:t>protect</a:t>
            </a:r>
            <a:r>
              <a:rPr lang="de-DE" sz="1300" dirty="0"/>
              <a:t> </a:t>
            </a:r>
            <a:r>
              <a:rPr lang="de-DE" sz="1300" dirty="0" err="1"/>
              <a:t>ressources</a:t>
            </a:r>
            <a:r>
              <a:rPr lang="de-DE" sz="1300" dirty="0"/>
              <a:t>?</a:t>
            </a:r>
          </a:p>
          <a:p>
            <a:pPr marL="187952" indent="-187952"/>
            <a:r>
              <a:rPr lang="de-DE" sz="1300" dirty="0" err="1"/>
              <a:t>How</a:t>
            </a:r>
            <a:r>
              <a:rPr lang="de-DE" sz="1300" dirty="0"/>
              <a:t> </a:t>
            </a:r>
            <a:r>
              <a:rPr lang="de-DE" sz="1300" dirty="0" err="1"/>
              <a:t>to</a:t>
            </a:r>
            <a:r>
              <a:rPr lang="de-DE" sz="1300" dirty="0"/>
              <a:t> </a:t>
            </a:r>
            <a:r>
              <a:rPr lang="de-DE" sz="1300" dirty="0" err="1"/>
              <a:t>utilize</a:t>
            </a:r>
            <a:r>
              <a:rPr lang="de-DE" sz="1300" dirty="0"/>
              <a:t> </a:t>
            </a:r>
            <a:r>
              <a:rPr lang="de-DE" sz="1300" dirty="0" err="1"/>
              <a:t>ressources</a:t>
            </a:r>
            <a:r>
              <a:rPr lang="de-DE" sz="1300" dirty="0"/>
              <a:t> </a:t>
            </a:r>
            <a:r>
              <a:rPr lang="de-DE" sz="1300" dirty="0" err="1"/>
              <a:t>best</a:t>
            </a:r>
            <a:r>
              <a:rPr lang="de-DE" sz="1300" dirty="0"/>
              <a:t>?</a:t>
            </a:r>
          </a:p>
          <a:p>
            <a:pPr marL="187952" indent="-187952"/>
            <a:r>
              <a:rPr lang="de-DE" sz="1300" dirty="0" err="1"/>
              <a:t>What</a:t>
            </a:r>
            <a:r>
              <a:rPr lang="de-DE" sz="1300" dirty="0"/>
              <a:t> </a:t>
            </a:r>
            <a:r>
              <a:rPr lang="de-DE" sz="1300" dirty="0" err="1"/>
              <a:t>investments</a:t>
            </a:r>
            <a:r>
              <a:rPr lang="de-DE" sz="1300" dirty="0"/>
              <a:t> </a:t>
            </a:r>
            <a:r>
              <a:rPr lang="de-DE" sz="1300" dirty="0" err="1"/>
              <a:t>to</a:t>
            </a:r>
            <a:r>
              <a:rPr lang="de-DE" sz="1300" dirty="0"/>
              <a:t> </a:t>
            </a:r>
            <a:r>
              <a:rPr lang="de-DE" sz="1300" dirty="0" err="1"/>
              <a:t>take</a:t>
            </a:r>
            <a:r>
              <a:rPr lang="de-DE" sz="1300" dirty="0"/>
              <a:t>?</a:t>
            </a:r>
          </a:p>
          <a:p>
            <a:pPr marL="187952" indent="-187952"/>
            <a:r>
              <a:rPr lang="de-DE" sz="1300" dirty="0" err="1"/>
              <a:t>What</a:t>
            </a:r>
            <a:r>
              <a:rPr lang="de-DE" sz="1300" dirty="0"/>
              <a:t> </a:t>
            </a:r>
            <a:r>
              <a:rPr lang="de-DE" sz="1300" dirty="0" err="1"/>
              <a:t>are</a:t>
            </a:r>
            <a:r>
              <a:rPr lang="de-DE" sz="1300" dirty="0"/>
              <a:t> </a:t>
            </a:r>
            <a:r>
              <a:rPr lang="de-DE" sz="1300" dirty="0" err="1"/>
              <a:t>cost</a:t>
            </a:r>
            <a:r>
              <a:rPr lang="de-DE" sz="1300" dirty="0"/>
              <a:t>/</a:t>
            </a:r>
            <a:r>
              <a:rPr lang="de-DE" sz="1300" dirty="0" err="1"/>
              <a:t>benefit</a:t>
            </a:r>
            <a:r>
              <a:rPr lang="de-DE" sz="1300" dirty="0"/>
              <a:t> </a:t>
            </a:r>
            <a:r>
              <a:rPr lang="de-DE" sz="1300" dirty="0" err="1"/>
              <a:t>implications</a:t>
            </a:r>
            <a:r>
              <a:rPr lang="de-DE" sz="1300" dirty="0"/>
              <a:t>?</a:t>
            </a:r>
          </a:p>
          <a:p>
            <a:pPr marL="187952" indent="-187952"/>
            <a:r>
              <a:rPr lang="de-DE" sz="1300" dirty="0" err="1"/>
              <a:t>How</a:t>
            </a:r>
            <a:r>
              <a:rPr lang="de-DE" sz="1300" dirty="0"/>
              <a:t> </a:t>
            </a:r>
            <a:r>
              <a:rPr lang="de-DE" sz="1300" dirty="0" err="1"/>
              <a:t>to</a:t>
            </a:r>
            <a:r>
              <a:rPr lang="de-DE" sz="1300" dirty="0"/>
              <a:t> </a:t>
            </a:r>
            <a:r>
              <a:rPr lang="de-DE" sz="1300" dirty="0" err="1"/>
              <a:t>optimize</a:t>
            </a:r>
            <a:r>
              <a:rPr lang="de-DE" sz="1300" dirty="0"/>
              <a:t> </a:t>
            </a:r>
            <a:r>
              <a:rPr lang="de-DE" sz="1300" dirty="0" err="1"/>
              <a:t>income</a:t>
            </a:r>
            <a:endParaRPr lang="de-DE" sz="1300" dirty="0"/>
          </a:p>
          <a:p>
            <a:pPr marL="187952" indent="-187952"/>
            <a:endParaRPr lang="de-DE" sz="1300" dirty="0"/>
          </a:p>
          <a:p>
            <a:pPr marL="187952" indent="-187952"/>
            <a:endParaRPr lang="de-DE" sz="1300" dirty="0"/>
          </a:p>
          <a:p>
            <a:pPr marL="187952" indent="-187952"/>
            <a:endParaRPr lang="de-DE" sz="1300" dirty="0"/>
          </a:p>
          <a:p>
            <a:pPr marL="187952" indent="-187952"/>
            <a:r>
              <a:rPr lang="de-DE" sz="1300" dirty="0" err="1"/>
              <a:t>How</a:t>
            </a:r>
            <a:r>
              <a:rPr lang="de-DE" sz="1300" dirty="0"/>
              <a:t> </a:t>
            </a:r>
            <a:r>
              <a:rPr lang="de-DE" sz="1300" dirty="0" err="1"/>
              <a:t>to</a:t>
            </a:r>
            <a:r>
              <a:rPr lang="de-DE" sz="1300" dirty="0"/>
              <a:t> </a:t>
            </a:r>
            <a:r>
              <a:rPr lang="de-DE" sz="1300" dirty="0" err="1"/>
              <a:t>stabilize</a:t>
            </a:r>
            <a:r>
              <a:rPr lang="de-DE" sz="1300" dirty="0"/>
              <a:t> </a:t>
            </a:r>
            <a:r>
              <a:rPr lang="de-DE" sz="1300" dirty="0" err="1"/>
              <a:t>availability</a:t>
            </a:r>
            <a:r>
              <a:rPr lang="de-DE" sz="1300" dirty="0"/>
              <a:t> </a:t>
            </a:r>
            <a:r>
              <a:rPr lang="de-DE" sz="1300" dirty="0" err="1"/>
              <a:t>and</a:t>
            </a:r>
            <a:r>
              <a:rPr lang="de-DE" sz="1300" dirty="0"/>
              <a:t> </a:t>
            </a:r>
            <a:r>
              <a:rPr lang="de-DE" sz="1300" dirty="0" err="1"/>
              <a:t>quality</a:t>
            </a:r>
            <a:r>
              <a:rPr lang="de-DE" sz="1300" dirty="0"/>
              <a:t>?</a:t>
            </a:r>
          </a:p>
          <a:p>
            <a:pPr marL="187952" indent="-187952"/>
            <a:r>
              <a:rPr lang="de-DE" sz="1300" dirty="0" err="1"/>
              <a:t>How</a:t>
            </a:r>
            <a:r>
              <a:rPr lang="de-DE" sz="1300" dirty="0"/>
              <a:t> </a:t>
            </a:r>
            <a:r>
              <a:rPr lang="de-DE" sz="1300" dirty="0" err="1"/>
              <a:t>to</a:t>
            </a:r>
            <a:r>
              <a:rPr lang="de-DE" sz="1300" dirty="0"/>
              <a:t> </a:t>
            </a:r>
            <a:r>
              <a:rPr lang="de-DE" sz="1300" dirty="0" err="1"/>
              <a:t>reduce</a:t>
            </a:r>
            <a:r>
              <a:rPr lang="de-DE" sz="1300" dirty="0"/>
              <a:t> </a:t>
            </a:r>
            <a:r>
              <a:rPr lang="de-DE" sz="1300" dirty="0" err="1"/>
              <a:t>price</a:t>
            </a:r>
            <a:r>
              <a:rPr lang="de-DE" sz="1300" dirty="0"/>
              <a:t> </a:t>
            </a:r>
            <a:r>
              <a:rPr lang="de-DE" sz="1300" dirty="0" err="1"/>
              <a:t>volatility</a:t>
            </a:r>
            <a:r>
              <a:rPr lang="de-DE" sz="1300" dirty="0"/>
              <a:t>?</a:t>
            </a:r>
          </a:p>
          <a:p>
            <a:pPr marL="187952" indent="-187952"/>
            <a:r>
              <a:rPr lang="de-DE" sz="1300" dirty="0" err="1"/>
              <a:t>How</a:t>
            </a:r>
            <a:r>
              <a:rPr lang="de-DE" sz="1300" dirty="0"/>
              <a:t> </a:t>
            </a:r>
            <a:r>
              <a:rPr lang="de-DE" sz="1300" dirty="0" err="1"/>
              <a:t>to</a:t>
            </a:r>
            <a:r>
              <a:rPr lang="de-DE" sz="1300" dirty="0"/>
              <a:t> </a:t>
            </a:r>
            <a:r>
              <a:rPr lang="de-DE" sz="1300" dirty="0" err="1"/>
              <a:t>improve</a:t>
            </a:r>
            <a:r>
              <a:rPr lang="de-DE" sz="1300" dirty="0"/>
              <a:t> </a:t>
            </a:r>
            <a:r>
              <a:rPr lang="de-DE" sz="1300" dirty="0" err="1"/>
              <a:t>planning</a:t>
            </a:r>
            <a:r>
              <a:rPr lang="de-DE" sz="1300" dirty="0"/>
              <a:t> </a:t>
            </a:r>
            <a:r>
              <a:rPr lang="de-DE" sz="1300" dirty="0" err="1"/>
              <a:t>and</a:t>
            </a:r>
            <a:r>
              <a:rPr lang="de-DE" sz="1300" dirty="0"/>
              <a:t> </a:t>
            </a:r>
            <a:r>
              <a:rPr lang="de-DE" sz="1300" dirty="0" err="1"/>
              <a:t>limit</a:t>
            </a:r>
            <a:r>
              <a:rPr lang="de-DE" sz="1300" dirty="0"/>
              <a:t> </a:t>
            </a:r>
            <a:r>
              <a:rPr lang="de-DE" sz="1300" dirty="0" err="1"/>
              <a:t>costs</a:t>
            </a:r>
            <a:r>
              <a:rPr lang="de-DE" sz="1300" dirty="0"/>
              <a:t>?</a:t>
            </a:r>
          </a:p>
          <a:p>
            <a:pPr marL="187952" indent="-187952"/>
            <a:r>
              <a:rPr lang="de-DE" sz="1300" dirty="0" err="1"/>
              <a:t>How</a:t>
            </a:r>
            <a:r>
              <a:rPr lang="de-DE" sz="1300" dirty="0"/>
              <a:t> </a:t>
            </a:r>
            <a:r>
              <a:rPr lang="de-DE" sz="1300" dirty="0" err="1"/>
              <a:t>to</a:t>
            </a:r>
            <a:r>
              <a:rPr lang="de-DE" sz="1300" dirty="0"/>
              <a:t> </a:t>
            </a:r>
            <a:r>
              <a:rPr lang="de-DE" sz="1300" dirty="0" err="1"/>
              <a:t>contribute</a:t>
            </a:r>
            <a:r>
              <a:rPr lang="de-DE" sz="1300" dirty="0"/>
              <a:t> </a:t>
            </a:r>
            <a:r>
              <a:rPr lang="de-DE" sz="1300" dirty="0" err="1"/>
              <a:t>to</a:t>
            </a:r>
            <a:r>
              <a:rPr lang="de-DE" sz="1300" dirty="0"/>
              <a:t> </a:t>
            </a:r>
            <a:r>
              <a:rPr lang="de-DE" sz="1300" dirty="0" err="1"/>
              <a:t>improve</a:t>
            </a:r>
            <a:r>
              <a:rPr lang="de-DE" sz="1300" dirty="0"/>
              <a:t> </a:t>
            </a:r>
            <a:r>
              <a:rPr lang="de-DE" sz="1300" dirty="0" err="1"/>
              <a:t>services</a:t>
            </a:r>
            <a:r>
              <a:rPr lang="de-DE" sz="1300" dirty="0"/>
              <a:t> </a:t>
            </a:r>
            <a:r>
              <a:rPr lang="de-DE" sz="1300" dirty="0" err="1"/>
              <a:t>to</a:t>
            </a:r>
            <a:r>
              <a:rPr lang="de-DE" sz="1300" dirty="0"/>
              <a:t> </a:t>
            </a:r>
            <a:r>
              <a:rPr lang="de-DE" sz="1300" dirty="0" err="1"/>
              <a:t>producers</a:t>
            </a:r>
            <a:r>
              <a:rPr lang="de-DE" sz="1300" dirty="0"/>
              <a:t> </a:t>
            </a:r>
            <a:r>
              <a:rPr lang="de-DE" sz="1300" dirty="0" err="1"/>
              <a:t>and</a:t>
            </a:r>
            <a:r>
              <a:rPr lang="de-DE" sz="1300" dirty="0"/>
              <a:t> </a:t>
            </a:r>
            <a:r>
              <a:rPr lang="de-DE" sz="1300" dirty="0" err="1"/>
              <a:t>how</a:t>
            </a:r>
            <a:r>
              <a:rPr lang="de-DE" sz="1300" dirty="0"/>
              <a:t> </a:t>
            </a:r>
            <a:r>
              <a:rPr lang="de-DE" sz="1300" dirty="0" err="1"/>
              <a:t>to</a:t>
            </a:r>
            <a:r>
              <a:rPr lang="de-DE" sz="1300" dirty="0"/>
              <a:t> </a:t>
            </a:r>
            <a:r>
              <a:rPr lang="de-DE" sz="1300" dirty="0" err="1"/>
              <a:t>use</a:t>
            </a:r>
            <a:r>
              <a:rPr lang="de-DE" sz="1300" dirty="0"/>
              <a:t> </a:t>
            </a:r>
            <a:r>
              <a:rPr lang="de-DE" sz="1300" dirty="0" err="1"/>
              <a:t>ressources</a:t>
            </a:r>
            <a:r>
              <a:rPr lang="de-DE" sz="1300" dirty="0"/>
              <a:t> </a:t>
            </a:r>
            <a:r>
              <a:rPr lang="de-DE" sz="1300" dirty="0" err="1"/>
              <a:t>best</a:t>
            </a:r>
            <a:r>
              <a:rPr lang="de-DE" sz="1300" dirty="0"/>
              <a:t>?</a:t>
            </a:r>
            <a:endParaRPr lang="en-US" sz="1300" dirty="0"/>
          </a:p>
          <a:p>
            <a:endParaRPr lang="de-DE" dirty="0"/>
          </a:p>
        </p:txBody>
      </p:sp>
      <p:sp>
        <p:nvSpPr>
          <p:cNvPr id="4" name="Slide Number Placeholder 3"/>
          <p:cNvSpPr>
            <a:spLocks noGrp="1"/>
          </p:cNvSpPr>
          <p:nvPr>
            <p:ph type="sldNum" sz="quarter" idx="10"/>
          </p:nvPr>
        </p:nvSpPr>
        <p:spPr/>
        <p:txBody>
          <a:bodyPr/>
          <a:lstStyle/>
          <a:p>
            <a:fld id="{9B6BADBD-B435-407D-8F80-2BF7EAE6F2C3}" type="slidenum">
              <a:rPr lang="de-DE" smtClean="0"/>
              <a:t>12</a:t>
            </a:fld>
            <a:endParaRPr lang="de-DE"/>
          </a:p>
        </p:txBody>
      </p:sp>
    </p:spTree>
    <p:extLst>
      <p:ext uri="{BB962C8B-B14F-4D97-AF65-F5344CB8AC3E}">
        <p14:creationId xmlns:p14="http://schemas.microsoft.com/office/powerpoint/2010/main" val="363827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dirty="0" err="1"/>
              <a:t>Emphasizing</a:t>
            </a:r>
            <a:r>
              <a:rPr lang="de-DE" sz="1300" dirty="0"/>
              <a:t> on </a:t>
            </a:r>
            <a:r>
              <a:rPr lang="de-DE" sz="1300" dirty="0" err="1"/>
              <a:t>the</a:t>
            </a:r>
            <a:r>
              <a:rPr lang="de-DE" sz="1300" dirty="0"/>
              <a:t> </a:t>
            </a:r>
            <a:r>
              <a:rPr lang="de-DE" sz="1300" dirty="0" err="1"/>
              <a:t>importance</a:t>
            </a:r>
            <a:r>
              <a:rPr lang="de-DE" sz="1300" dirty="0"/>
              <a:t> </a:t>
            </a:r>
            <a:r>
              <a:rPr lang="de-DE" sz="1300" dirty="0" err="1"/>
              <a:t>of</a:t>
            </a:r>
            <a:r>
              <a:rPr lang="de-DE" sz="1300" dirty="0"/>
              <a:t> </a:t>
            </a:r>
            <a:r>
              <a:rPr lang="de-DE" sz="1300" dirty="0" err="1"/>
              <a:t>coffee</a:t>
            </a:r>
            <a:r>
              <a:rPr lang="de-DE" sz="1300" dirty="0"/>
              <a:t>: 70 countries, 100 </a:t>
            </a:r>
            <a:r>
              <a:rPr lang="de-DE" sz="1300" dirty="0" err="1"/>
              <a:t>million</a:t>
            </a:r>
            <a:r>
              <a:rPr lang="de-DE" sz="1300" dirty="0"/>
              <a:t> </a:t>
            </a:r>
            <a:r>
              <a:rPr lang="de-DE" sz="1300" dirty="0" err="1"/>
              <a:t>people</a:t>
            </a:r>
            <a:r>
              <a:rPr lang="de-DE" sz="1300" dirty="0"/>
              <a:t> in </a:t>
            </a:r>
            <a:r>
              <a:rPr lang="de-DE" sz="1300" dirty="0" err="1"/>
              <a:t>production</a:t>
            </a:r>
            <a:r>
              <a:rPr lang="de-DE" sz="1300" dirty="0"/>
              <a:t> </a:t>
            </a:r>
            <a:r>
              <a:rPr lang="de-DE" sz="1300" dirty="0" err="1"/>
              <a:t>and</a:t>
            </a:r>
            <a:r>
              <a:rPr lang="de-DE" sz="1300" dirty="0"/>
              <a:t> </a:t>
            </a:r>
            <a:r>
              <a:rPr lang="de-DE" sz="1300" dirty="0" err="1"/>
              <a:t>coffee</a:t>
            </a:r>
            <a:r>
              <a:rPr lang="de-DE" sz="1300" dirty="0"/>
              <a:t> </a:t>
            </a:r>
            <a:r>
              <a:rPr lang="de-DE" sz="1300" dirty="0" err="1"/>
              <a:t>value</a:t>
            </a:r>
            <a:r>
              <a:rPr lang="de-DE" sz="1300" dirty="0"/>
              <a:t> </a:t>
            </a:r>
            <a:r>
              <a:rPr lang="de-DE" sz="1300" dirty="0" err="1"/>
              <a:t>chain</a:t>
            </a:r>
            <a:r>
              <a:rPr lang="de-DE" sz="1300" dirty="0"/>
              <a:t>, 70% </a:t>
            </a:r>
            <a:r>
              <a:rPr lang="de-DE" sz="1300" dirty="0" err="1"/>
              <a:t>smallholders</a:t>
            </a:r>
            <a:r>
              <a:rPr lang="de-DE" sz="1300" dirty="0"/>
              <a:t>, 90% </a:t>
            </a:r>
            <a:r>
              <a:rPr lang="de-DE" sz="1300" dirty="0" err="1"/>
              <a:t>of</a:t>
            </a:r>
            <a:r>
              <a:rPr lang="de-DE" sz="1300" dirty="0"/>
              <a:t> </a:t>
            </a:r>
            <a:r>
              <a:rPr lang="de-DE" sz="1300" dirty="0" err="1"/>
              <a:t>produce</a:t>
            </a:r>
            <a:r>
              <a:rPr lang="de-DE" sz="1300" dirty="0"/>
              <a:t> </a:t>
            </a:r>
            <a:r>
              <a:rPr lang="de-DE" sz="1300" dirty="0" err="1"/>
              <a:t>from</a:t>
            </a:r>
            <a:r>
              <a:rPr lang="de-DE" sz="1300" dirty="0"/>
              <a:t> </a:t>
            </a:r>
            <a:r>
              <a:rPr lang="de-DE" sz="1300" dirty="0" err="1"/>
              <a:t>developing</a:t>
            </a:r>
            <a:r>
              <a:rPr lang="de-DE" sz="1300" dirty="0"/>
              <a:t> countries.</a:t>
            </a:r>
          </a:p>
          <a:p>
            <a:r>
              <a:rPr lang="de-DE" sz="1300" dirty="0" err="1"/>
              <a:t>Millions</a:t>
            </a:r>
            <a:r>
              <a:rPr lang="de-DE" sz="1300" dirty="0"/>
              <a:t> </a:t>
            </a:r>
            <a:r>
              <a:rPr lang="de-DE" sz="1300" dirty="0" err="1"/>
              <a:t>of</a:t>
            </a:r>
            <a:r>
              <a:rPr lang="de-DE" sz="1300" dirty="0"/>
              <a:t> </a:t>
            </a:r>
            <a:r>
              <a:rPr lang="de-DE" sz="1300" dirty="0" err="1"/>
              <a:t>farmers</a:t>
            </a:r>
            <a:r>
              <a:rPr lang="de-DE" sz="1300" dirty="0"/>
              <a:t> </a:t>
            </a:r>
            <a:r>
              <a:rPr lang="de-DE" sz="1300" dirty="0" err="1"/>
              <a:t>and</a:t>
            </a:r>
            <a:r>
              <a:rPr lang="de-DE" sz="1300" dirty="0"/>
              <a:t> </a:t>
            </a:r>
            <a:r>
              <a:rPr lang="de-DE" sz="1300" dirty="0" err="1"/>
              <a:t>actors</a:t>
            </a:r>
            <a:r>
              <a:rPr lang="de-DE" sz="1300" dirty="0"/>
              <a:t> </a:t>
            </a:r>
            <a:r>
              <a:rPr lang="de-DE" sz="1300" dirty="0" err="1"/>
              <a:t>along</a:t>
            </a:r>
            <a:r>
              <a:rPr lang="de-DE" sz="1300" dirty="0"/>
              <a:t> </a:t>
            </a:r>
            <a:r>
              <a:rPr lang="de-DE" sz="1300" dirty="0" err="1"/>
              <a:t>the</a:t>
            </a:r>
            <a:r>
              <a:rPr lang="de-DE" sz="1300" dirty="0"/>
              <a:t> </a:t>
            </a:r>
            <a:r>
              <a:rPr lang="de-DE" sz="1300" dirty="0" err="1"/>
              <a:t>supply</a:t>
            </a:r>
            <a:r>
              <a:rPr lang="de-DE" sz="1300" dirty="0"/>
              <a:t> </a:t>
            </a:r>
            <a:r>
              <a:rPr lang="de-DE" sz="1300" dirty="0" err="1"/>
              <a:t>chain</a:t>
            </a:r>
            <a:r>
              <a:rPr lang="de-DE" sz="1300" dirty="0"/>
              <a:t> </a:t>
            </a:r>
            <a:r>
              <a:rPr lang="de-DE" sz="1300" dirty="0" err="1"/>
              <a:t>can</a:t>
            </a:r>
            <a:r>
              <a:rPr lang="de-DE" sz="1300" dirty="0"/>
              <a:t> </a:t>
            </a:r>
            <a:r>
              <a:rPr lang="de-DE" sz="1300" dirty="0" err="1"/>
              <a:t>become</a:t>
            </a:r>
            <a:r>
              <a:rPr lang="de-DE" sz="1300" dirty="0"/>
              <a:t> </a:t>
            </a:r>
            <a:r>
              <a:rPr lang="de-DE" sz="1300" dirty="0" err="1"/>
              <a:t>affected</a:t>
            </a:r>
            <a:r>
              <a:rPr lang="de-DE" sz="1300" dirty="0"/>
              <a:t> </a:t>
            </a:r>
            <a:r>
              <a:rPr lang="de-DE" sz="1300" dirty="0" err="1"/>
              <a:t>by</a:t>
            </a:r>
            <a:r>
              <a:rPr lang="de-DE" sz="1300" dirty="0"/>
              <a:t> </a:t>
            </a:r>
            <a:r>
              <a:rPr lang="de-DE" sz="1300" dirty="0" err="1"/>
              <a:t>climate</a:t>
            </a:r>
            <a:r>
              <a:rPr lang="de-DE" sz="1300" dirty="0"/>
              <a:t> </a:t>
            </a:r>
            <a:r>
              <a:rPr lang="de-DE" sz="1300" dirty="0" err="1"/>
              <a:t>change</a:t>
            </a:r>
            <a:r>
              <a:rPr lang="de-DE" sz="1300" dirty="0"/>
              <a:t> (</a:t>
            </a:r>
            <a:r>
              <a:rPr lang="de-DE" sz="1300" dirty="0" err="1"/>
              <a:t>suitable</a:t>
            </a:r>
            <a:r>
              <a:rPr lang="de-DE" sz="1300" dirty="0"/>
              <a:t> </a:t>
            </a:r>
            <a:r>
              <a:rPr lang="de-DE" sz="1300" dirty="0" err="1"/>
              <a:t>area</a:t>
            </a:r>
            <a:r>
              <a:rPr lang="de-DE" sz="1300" dirty="0"/>
              <a:t> </a:t>
            </a:r>
            <a:r>
              <a:rPr lang="de-DE" sz="1300" dirty="0" err="1"/>
              <a:t>can</a:t>
            </a:r>
            <a:r>
              <a:rPr lang="de-DE" sz="1300" dirty="0"/>
              <a:t> </a:t>
            </a:r>
            <a:r>
              <a:rPr lang="de-DE" sz="1300" dirty="0" err="1"/>
              <a:t>decrease</a:t>
            </a:r>
            <a:r>
              <a:rPr lang="de-DE" sz="1300" dirty="0"/>
              <a:t>; </a:t>
            </a:r>
            <a:r>
              <a:rPr lang="de-DE" sz="1300" dirty="0" err="1"/>
              <a:t>further</a:t>
            </a:r>
            <a:r>
              <a:rPr lang="de-DE" sz="1300" dirty="0"/>
              <a:t> </a:t>
            </a:r>
            <a:r>
              <a:rPr lang="de-DE" sz="1300" dirty="0" err="1"/>
              <a:t>production</a:t>
            </a:r>
            <a:r>
              <a:rPr lang="de-DE" sz="1300" dirty="0"/>
              <a:t> </a:t>
            </a:r>
            <a:r>
              <a:rPr lang="de-DE" sz="1300" dirty="0" err="1"/>
              <a:t>challenges</a:t>
            </a:r>
            <a:r>
              <a:rPr lang="de-DE" sz="1300" dirty="0"/>
              <a:t>; </a:t>
            </a:r>
            <a:r>
              <a:rPr lang="de-DE" sz="1300" dirty="0" err="1"/>
              <a:t>livelihood</a:t>
            </a:r>
            <a:r>
              <a:rPr lang="de-DE" sz="1300" dirty="0"/>
              <a:t> </a:t>
            </a:r>
            <a:r>
              <a:rPr lang="de-DE" sz="1300" dirty="0" err="1"/>
              <a:t>concepts</a:t>
            </a:r>
            <a:r>
              <a:rPr lang="de-DE" sz="1300" dirty="0"/>
              <a:t> </a:t>
            </a:r>
            <a:r>
              <a:rPr lang="de-DE" sz="1300" dirty="0" err="1"/>
              <a:t>endangered</a:t>
            </a:r>
            <a:r>
              <a:rPr lang="de-DE" sz="1300" dirty="0"/>
              <a:t>).</a:t>
            </a:r>
          </a:p>
          <a:p>
            <a:r>
              <a:rPr lang="de-DE" sz="1300" dirty="0" err="1"/>
              <a:t>Within</a:t>
            </a:r>
            <a:r>
              <a:rPr lang="de-DE" sz="1300" dirty="0"/>
              <a:t> </a:t>
            </a:r>
            <a:r>
              <a:rPr lang="de-DE" sz="1300" dirty="0" err="1"/>
              <a:t>c&amp;c</a:t>
            </a:r>
            <a:r>
              <a:rPr lang="de-DE" sz="1300" dirty="0"/>
              <a:t> </a:t>
            </a:r>
            <a:r>
              <a:rPr lang="de-DE" sz="1300" dirty="0" err="1"/>
              <a:t>companies</a:t>
            </a:r>
            <a:r>
              <a:rPr lang="de-DE" sz="1300" dirty="0"/>
              <a:t> </a:t>
            </a:r>
            <a:r>
              <a:rPr lang="de-DE" sz="1300" dirty="0" err="1"/>
              <a:t>and</a:t>
            </a:r>
            <a:r>
              <a:rPr lang="de-DE" sz="1300" dirty="0"/>
              <a:t> </a:t>
            </a:r>
            <a:r>
              <a:rPr lang="de-DE" sz="1300" dirty="0" err="1"/>
              <a:t>organizations</a:t>
            </a:r>
            <a:r>
              <a:rPr lang="de-DE" sz="1300" dirty="0"/>
              <a:t> </a:t>
            </a:r>
            <a:r>
              <a:rPr lang="de-DE" sz="1300" dirty="0" err="1"/>
              <a:t>have</a:t>
            </a:r>
            <a:r>
              <a:rPr lang="de-DE" sz="1300" dirty="0"/>
              <a:t> </a:t>
            </a:r>
            <a:r>
              <a:rPr lang="de-DE" sz="1300" dirty="0" err="1"/>
              <a:t>started</a:t>
            </a:r>
            <a:r>
              <a:rPr lang="de-DE" sz="1300" dirty="0"/>
              <a:t> </a:t>
            </a:r>
            <a:r>
              <a:rPr lang="de-DE" sz="1300" dirty="0" err="1"/>
              <a:t>to</a:t>
            </a:r>
            <a:r>
              <a:rPr lang="de-DE" sz="1300" dirty="0"/>
              <a:t> </a:t>
            </a:r>
            <a:r>
              <a:rPr lang="de-DE" sz="1300" dirty="0" err="1"/>
              <a:t>respond</a:t>
            </a:r>
            <a:r>
              <a:rPr lang="de-DE" sz="1300" dirty="0"/>
              <a:t> </a:t>
            </a:r>
            <a:r>
              <a:rPr lang="de-DE" sz="1300" dirty="0" err="1"/>
              <a:t>to</a:t>
            </a:r>
            <a:r>
              <a:rPr lang="de-DE" sz="1300" dirty="0"/>
              <a:t> </a:t>
            </a:r>
            <a:r>
              <a:rPr lang="de-DE" sz="1300" dirty="0" err="1"/>
              <a:t>risks</a:t>
            </a:r>
            <a:r>
              <a:rPr lang="de-DE" sz="1300" dirty="0"/>
              <a:t> </a:t>
            </a:r>
            <a:r>
              <a:rPr lang="de-DE" sz="1300" dirty="0" err="1"/>
              <a:t>and</a:t>
            </a:r>
            <a:r>
              <a:rPr lang="de-DE" sz="1300" dirty="0"/>
              <a:t> </a:t>
            </a:r>
            <a:r>
              <a:rPr lang="de-DE" sz="1300" dirty="0" err="1"/>
              <a:t>threats</a:t>
            </a:r>
            <a:r>
              <a:rPr lang="de-DE" sz="1300" dirty="0"/>
              <a:t>.</a:t>
            </a:r>
          </a:p>
          <a:p>
            <a:r>
              <a:rPr lang="de-DE" sz="1300" dirty="0"/>
              <a:t>Partners </a:t>
            </a:r>
            <a:r>
              <a:rPr lang="de-DE" sz="1300" dirty="0" err="1"/>
              <a:t>consolidate</a:t>
            </a:r>
            <a:r>
              <a:rPr lang="de-DE" sz="1300" dirty="0"/>
              <a:t> </a:t>
            </a:r>
            <a:r>
              <a:rPr lang="de-DE" sz="1300" dirty="0" err="1"/>
              <a:t>experiences</a:t>
            </a:r>
            <a:r>
              <a:rPr lang="de-DE" sz="1300" dirty="0"/>
              <a:t> </a:t>
            </a:r>
            <a:r>
              <a:rPr lang="de-DE" sz="1300" dirty="0" err="1"/>
              <a:t>and</a:t>
            </a:r>
            <a:r>
              <a:rPr lang="de-DE" sz="1300" dirty="0"/>
              <a:t> </a:t>
            </a:r>
            <a:r>
              <a:rPr lang="de-DE" sz="1300" dirty="0" err="1"/>
              <a:t>cooperate</a:t>
            </a:r>
            <a:r>
              <a:rPr lang="de-DE" sz="1300" dirty="0"/>
              <a:t> </a:t>
            </a:r>
            <a:r>
              <a:rPr lang="de-DE" sz="1300" dirty="0" err="1"/>
              <a:t>for</a:t>
            </a:r>
            <a:r>
              <a:rPr lang="de-DE" sz="1300" dirty="0"/>
              <a:t> </a:t>
            </a:r>
            <a:r>
              <a:rPr lang="de-DE" sz="1300" dirty="0" err="1"/>
              <a:t>upscaling</a:t>
            </a:r>
            <a:r>
              <a:rPr lang="de-DE" sz="1300" dirty="0"/>
              <a:t> </a:t>
            </a:r>
            <a:r>
              <a:rPr lang="de-DE" sz="1300" dirty="0" err="1"/>
              <a:t>successful</a:t>
            </a:r>
            <a:r>
              <a:rPr lang="de-DE" sz="1300" dirty="0"/>
              <a:t> </a:t>
            </a:r>
            <a:r>
              <a:rPr lang="de-DE" sz="1300" dirty="0" err="1"/>
              <a:t>approaches</a:t>
            </a:r>
            <a:r>
              <a:rPr lang="de-DE" sz="1300" dirty="0"/>
              <a:t>.</a:t>
            </a:r>
          </a:p>
          <a:p>
            <a:r>
              <a:rPr lang="de-DE" sz="1300" dirty="0" err="1"/>
              <a:t>There</a:t>
            </a:r>
            <a:r>
              <a:rPr lang="de-DE" sz="1300" dirty="0"/>
              <a:t> </a:t>
            </a:r>
            <a:r>
              <a:rPr lang="de-DE" sz="1300" dirty="0" err="1"/>
              <a:t>are</a:t>
            </a:r>
            <a:r>
              <a:rPr lang="de-DE" sz="1300" dirty="0"/>
              <a:t> </a:t>
            </a:r>
            <a:r>
              <a:rPr lang="de-DE" sz="1300" dirty="0" err="1"/>
              <a:t>pioneer</a:t>
            </a:r>
            <a:r>
              <a:rPr lang="de-DE" sz="1300" dirty="0"/>
              <a:t> </a:t>
            </a:r>
            <a:r>
              <a:rPr lang="de-DE" sz="1300" dirty="0" err="1"/>
              <a:t>activies</a:t>
            </a:r>
            <a:r>
              <a:rPr lang="de-DE" sz="1300" dirty="0"/>
              <a:t> </a:t>
            </a:r>
            <a:r>
              <a:rPr lang="de-DE" sz="1300" dirty="0" err="1"/>
              <a:t>with</a:t>
            </a:r>
            <a:r>
              <a:rPr lang="de-DE" sz="1300" dirty="0"/>
              <a:t> </a:t>
            </a:r>
            <a:r>
              <a:rPr lang="de-DE" sz="1300" dirty="0" err="1"/>
              <a:t>important</a:t>
            </a:r>
            <a:r>
              <a:rPr lang="de-DE" sz="1300" dirty="0"/>
              <a:t> </a:t>
            </a:r>
            <a:r>
              <a:rPr lang="de-DE" sz="1300" dirty="0" err="1"/>
              <a:t>learnings</a:t>
            </a:r>
            <a:r>
              <a:rPr lang="de-DE" sz="1300" dirty="0"/>
              <a:t> (</a:t>
            </a:r>
            <a:r>
              <a:rPr lang="de-DE" sz="1300" dirty="0" err="1"/>
              <a:t>coffee</a:t>
            </a:r>
            <a:r>
              <a:rPr lang="de-DE" sz="1300" dirty="0"/>
              <a:t> NAMA in Costa Rica; </a:t>
            </a:r>
            <a:r>
              <a:rPr lang="de-DE" sz="1300" dirty="0" err="1"/>
              <a:t>c&amp;c</a:t>
            </a:r>
            <a:r>
              <a:rPr lang="de-DE" sz="1300" dirty="0"/>
              <a:t> </a:t>
            </a:r>
            <a:r>
              <a:rPr lang="de-DE" sz="1300" dirty="0" err="1"/>
              <a:t>pilots</a:t>
            </a:r>
            <a:r>
              <a:rPr lang="de-DE" sz="1300" dirty="0"/>
              <a:t>; SBUX </a:t>
            </a:r>
            <a:r>
              <a:rPr lang="de-DE" sz="1300" dirty="0" err="1"/>
              <a:t>long</a:t>
            </a:r>
            <a:r>
              <a:rPr lang="de-DE" sz="1300" dirty="0"/>
              <a:t>-term </a:t>
            </a:r>
            <a:r>
              <a:rPr lang="de-DE" sz="1300" dirty="0" err="1"/>
              <a:t>cooperation</a:t>
            </a:r>
            <a:r>
              <a:rPr lang="de-DE" sz="1300" dirty="0"/>
              <a:t> </a:t>
            </a:r>
            <a:r>
              <a:rPr lang="de-DE" sz="1300" dirty="0" err="1"/>
              <a:t>with</a:t>
            </a:r>
            <a:r>
              <a:rPr lang="de-DE" sz="1300" dirty="0"/>
              <a:t> </a:t>
            </a:r>
            <a:r>
              <a:rPr lang="de-DE" sz="1300" dirty="0" err="1"/>
              <a:t>Conservation</a:t>
            </a:r>
            <a:r>
              <a:rPr lang="de-DE" sz="1300" dirty="0"/>
              <a:t> International; </a:t>
            </a:r>
            <a:r>
              <a:rPr lang="de-DE" sz="1300" dirty="0" err="1"/>
              <a:t>the</a:t>
            </a:r>
            <a:r>
              <a:rPr lang="de-DE" sz="1300" dirty="0"/>
              <a:t> </a:t>
            </a:r>
            <a:r>
              <a:rPr lang="de-DE" sz="1300" dirty="0" err="1"/>
              <a:t>experiences</a:t>
            </a:r>
            <a:r>
              <a:rPr lang="de-DE" sz="1300" dirty="0"/>
              <a:t> </a:t>
            </a:r>
            <a:r>
              <a:rPr lang="de-DE" sz="1300" dirty="0" err="1"/>
              <a:t>of</a:t>
            </a:r>
            <a:r>
              <a:rPr lang="de-DE" sz="1300" dirty="0"/>
              <a:t> </a:t>
            </a:r>
            <a:r>
              <a:rPr lang="de-DE" sz="1300" dirty="0" err="1"/>
              <a:t>the</a:t>
            </a:r>
            <a:r>
              <a:rPr lang="de-DE" sz="1300" dirty="0"/>
              <a:t> FNC in </a:t>
            </a:r>
            <a:r>
              <a:rPr lang="de-DE" sz="1300" dirty="0" err="1"/>
              <a:t>Colombia</a:t>
            </a:r>
            <a:r>
              <a:rPr lang="de-DE" sz="1300" dirty="0"/>
              <a:t>, </a:t>
            </a:r>
            <a:r>
              <a:rPr lang="de-DE" sz="1300" dirty="0" err="1"/>
              <a:t>the</a:t>
            </a:r>
            <a:r>
              <a:rPr lang="de-DE" sz="1300" dirty="0"/>
              <a:t> </a:t>
            </a:r>
            <a:r>
              <a:rPr lang="de-DE" sz="1300" dirty="0" err="1"/>
              <a:t>Brazilian</a:t>
            </a:r>
            <a:r>
              <a:rPr lang="de-DE" sz="1300" dirty="0"/>
              <a:t> Coffee Research, World Coffee Research etc.).</a:t>
            </a:r>
          </a:p>
          <a:p>
            <a:r>
              <a:rPr lang="de-DE" sz="1300" dirty="0" err="1"/>
              <a:t>There</a:t>
            </a:r>
            <a:r>
              <a:rPr lang="de-DE" sz="1300" dirty="0"/>
              <a:t> </a:t>
            </a:r>
            <a:r>
              <a:rPr lang="de-DE" sz="1300" dirty="0" err="1"/>
              <a:t>is</a:t>
            </a:r>
            <a:r>
              <a:rPr lang="de-DE" sz="1300" dirty="0"/>
              <a:t> a </a:t>
            </a:r>
            <a:r>
              <a:rPr lang="de-DE" sz="1300" dirty="0" err="1"/>
              <a:t>wish</a:t>
            </a:r>
            <a:r>
              <a:rPr lang="de-DE" sz="1300" dirty="0"/>
              <a:t> </a:t>
            </a:r>
            <a:r>
              <a:rPr lang="de-DE" sz="1300" dirty="0" err="1"/>
              <a:t>to</a:t>
            </a:r>
            <a:r>
              <a:rPr lang="de-DE" sz="1300" dirty="0"/>
              <a:t> </a:t>
            </a:r>
            <a:r>
              <a:rPr lang="de-DE" sz="1300" dirty="0" err="1"/>
              <a:t>join</a:t>
            </a:r>
            <a:r>
              <a:rPr lang="de-DE" sz="1300" dirty="0"/>
              <a:t> </a:t>
            </a:r>
            <a:r>
              <a:rPr lang="de-DE" sz="1300" dirty="0" err="1"/>
              <a:t>the</a:t>
            </a:r>
            <a:r>
              <a:rPr lang="de-DE" sz="1300" dirty="0"/>
              <a:t> global </a:t>
            </a:r>
            <a:r>
              <a:rPr lang="de-DE" sz="1300" dirty="0" err="1"/>
              <a:t>efforts</a:t>
            </a:r>
            <a:r>
              <a:rPr lang="de-DE" sz="1300" dirty="0"/>
              <a:t> </a:t>
            </a:r>
            <a:r>
              <a:rPr lang="de-DE" sz="1300" dirty="0" err="1"/>
              <a:t>to</a:t>
            </a:r>
            <a:r>
              <a:rPr lang="de-DE" sz="1300" dirty="0"/>
              <a:t> </a:t>
            </a:r>
            <a:r>
              <a:rPr lang="de-DE" sz="1300" dirty="0" err="1"/>
              <a:t>effectively</a:t>
            </a:r>
            <a:r>
              <a:rPr lang="de-DE" sz="1300" dirty="0"/>
              <a:t> </a:t>
            </a:r>
            <a:r>
              <a:rPr lang="de-DE" sz="1300" dirty="0" err="1"/>
              <a:t>address</a:t>
            </a:r>
            <a:r>
              <a:rPr lang="de-DE" sz="1300" dirty="0"/>
              <a:t> </a:t>
            </a:r>
            <a:r>
              <a:rPr lang="de-DE" sz="1300" dirty="0" err="1"/>
              <a:t>climate</a:t>
            </a:r>
            <a:r>
              <a:rPr lang="de-DE" sz="1300" dirty="0"/>
              <a:t> </a:t>
            </a:r>
            <a:r>
              <a:rPr lang="de-DE" sz="1300" dirty="0" err="1"/>
              <a:t>change</a:t>
            </a:r>
            <a:r>
              <a:rPr lang="de-DE" sz="1300" dirty="0"/>
              <a:t> </a:t>
            </a:r>
            <a:r>
              <a:rPr lang="de-DE" sz="1300" dirty="0" err="1"/>
              <a:t>and</a:t>
            </a:r>
            <a:r>
              <a:rPr lang="de-DE" sz="1300" dirty="0"/>
              <a:t> </a:t>
            </a:r>
            <a:r>
              <a:rPr lang="de-DE" sz="1300" dirty="0" err="1"/>
              <a:t>strengthen</a:t>
            </a:r>
            <a:r>
              <a:rPr lang="de-DE" sz="1300" dirty="0"/>
              <a:t> </a:t>
            </a:r>
            <a:r>
              <a:rPr lang="de-DE" sz="1300" dirty="0" err="1"/>
              <a:t>farmer</a:t>
            </a:r>
            <a:r>
              <a:rPr lang="de-DE" sz="1300" dirty="0"/>
              <a:t> </a:t>
            </a:r>
            <a:r>
              <a:rPr lang="de-DE" sz="1300" dirty="0" err="1"/>
              <a:t>resilience</a:t>
            </a:r>
            <a:r>
              <a:rPr lang="de-DE" sz="1300" dirty="0"/>
              <a:t>; </a:t>
            </a:r>
            <a:r>
              <a:rPr lang="de-DE" sz="1300" dirty="0" err="1"/>
              <a:t>the</a:t>
            </a:r>
            <a:r>
              <a:rPr lang="de-DE" sz="1300" dirty="0"/>
              <a:t> </a:t>
            </a:r>
            <a:r>
              <a:rPr lang="de-DE" sz="1300" dirty="0" err="1"/>
              <a:t>coffee</a:t>
            </a:r>
            <a:r>
              <a:rPr lang="de-DE" sz="1300" dirty="0"/>
              <a:t> </a:t>
            </a:r>
            <a:r>
              <a:rPr lang="de-DE" sz="1300" dirty="0" err="1"/>
              <a:t>sector</a:t>
            </a:r>
            <a:r>
              <a:rPr lang="de-DE" sz="1300" dirty="0"/>
              <a:t> </a:t>
            </a:r>
            <a:r>
              <a:rPr lang="de-DE" sz="1300" dirty="0" err="1"/>
              <a:t>has</a:t>
            </a:r>
            <a:r>
              <a:rPr lang="de-DE" sz="1300" dirty="0"/>
              <a:t> large potential </a:t>
            </a:r>
            <a:r>
              <a:rPr lang="de-DE" sz="1300" dirty="0" err="1"/>
              <a:t>to</a:t>
            </a:r>
            <a:r>
              <a:rPr lang="de-DE" sz="1300" dirty="0"/>
              <a:t> </a:t>
            </a:r>
            <a:r>
              <a:rPr lang="de-DE" sz="1300" dirty="0" err="1"/>
              <a:t>contribute</a:t>
            </a:r>
            <a:r>
              <a:rPr lang="de-DE" sz="1300" dirty="0"/>
              <a:t> </a:t>
            </a:r>
            <a:r>
              <a:rPr lang="de-DE" sz="1300" dirty="0" err="1"/>
              <a:t>to</a:t>
            </a:r>
            <a:r>
              <a:rPr lang="de-DE" sz="1300" dirty="0"/>
              <a:t> </a:t>
            </a:r>
            <a:r>
              <a:rPr lang="de-DE" sz="1300" dirty="0" err="1"/>
              <a:t>mitigation</a:t>
            </a:r>
            <a:r>
              <a:rPr lang="de-DE" sz="1300" dirty="0"/>
              <a:t> GHG in </a:t>
            </a:r>
            <a:r>
              <a:rPr lang="de-DE" sz="1300" dirty="0" err="1"/>
              <a:t>the</a:t>
            </a:r>
            <a:r>
              <a:rPr lang="de-DE" sz="1300" dirty="0"/>
              <a:t> land-</a:t>
            </a:r>
            <a:r>
              <a:rPr lang="de-DE" sz="1300" dirty="0" err="1"/>
              <a:t>use</a:t>
            </a:r>
            <a:r>
              <a:rPr lang="de-DE" sz="1300" dirty="0"/>
              <a:t> </a:t>
            </a:r>
            <a:r>
              <a:rPr lang="de-DE" sz="1300" dirty="0" err="1"/>
              <a:t>sector</a:t>
            </a:r>
            <a:r>
              <a:rPr lang="de-DE" sz="1300" dirty="0"/>
              <a:t>.</a:t>
            </a:r>
          </a:p>
          <a:p>
            <a:r>
              <a:rPr lang="en-US" sz="1300" dirty="0"/>
              <a:t>Climate smart production ensures food security and provides income, while enhancing climate resilience and contributing to socially responsible land use practices. </a:t>
            </a:r>
          </a:p>
          <a:p>
            <a:r>
              <a:rPr lang="en-US" sz="1300" dirty="0"/>
              <a:t>Diversified coffee production can help stabilizing ecosystems and landscapes, and enhance biodiversity. </a:t>
            </a:r>
          </a:p>
          <a:p>
            <a:r>
              <a:rPr lang="en-US" sz="1300" dirty="0"/>
              <a:t>The coffee sector can assume a leadership role promoting sustainable land use practices for a wide range of commodity crops. </a:t>
            </a:r>
            <a:r>
              <a:rPr lang="de-DE" sz="1300" dirty="0"/>
              <a:t> </a:t>
            </a:r>
            <a:endParaRPr lang="en-US" sz="1300" dirty="0"/>
          </a:p>
        </p:txBody>
      </p:sp>
      <p:sp>
        <p:nvSpPr>
          <p:cNvPr id="4" name="Slide Number Placeholder 3"/>
          <p:cNvSpPr>
            <a:spLocks noGrp="1"/>
          </p:cNvSpPr>
          <p:nvPr>
            <p:ph type="sldNum" sz="quarter" idx="10"/>
          </p:nvPr>
        </p:nvSpPr>
        <p:spPr/>
        <p:txBody>
          <a:bodyPr/>
          <a:lstStyle/>
          <a:p>
            <a:fld id="{9B6BADBD-B435-407D-8F80-2BF7EAE6F2C3}" type="slidenum">
              <a:rPr lang="de-DE" smtClean="0"/>
              <a:t>14</a:t>
            </a:fld>
            <a:endParaRPr lang="de-DE"/>
          </a:p>
        </p:txBody>
      </p:sp>
    </p:spTree>
    <p:extLst>
      <p:ext uri="{BB962C8B-B14F-4D97-AF65-F5344CB8AC3E}">
        <p14:creationId xmlns:p14="http://schemas.microsoft.com/office/powerpoint/2010/main" val="307498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dirty="0" err="1"/>
              <a:t>We</a:t>
            </a:r>
            <a:r>
              <a:rPr lang="de-DE" sz="1300" dirty="0"/>
              <a:t> </a:t>
            </a:r>
            <a:r>
              <a:rPr lang="de-DE" sz="1300" dirty="0" err="1"/>
              <a:t>envisage</a:t>
            </a:r>
            <a:r>
              <a:rPr lang="de-DE" sz="1300" dirty="0"/>
              <a:t> </a:t>
            </a:r>
            <a:r>
              <a:rPr lang="de-DE" sz="1300" dirty="0" err="1"/>
              <a:t>to</a:t>
            </a:r>
            <a:r>
              <a:rPr lang="de-DE" sz="1300" dirty="0"/>
              <a:t>:</a:t>
            </a:r>
          </a:p>
          <a:p>
            <a:pPr marL="181240" indent="-181240">
              <a:buFont typeface="Arial" panose="020B0604020202020204" pitchFamily="34" charset="0"/>
              <a:buChar char="•"/>
            </a:pPr>
            <a:r>
              <a:rPr lang="de-DE" sz="1300" dirty="0" err="1"/>
              <a:t>raise</a:t>
            </a:r>
            <a:r>
              <a:rPr lang="de-DE" sz="1300" dirty="0"/>
              <a:t> </a:t>
            </a:r>
            <a:r>
              <a:rPr lang="de-DE" sz="1300" dirty="0" err="1"/>
              <a:t>interest</a:t>
            </a:r>
            <a:r>
              <a:rPr lang="de-DE" sz="1300" dirty="0"/>
              <a:t> </a:t>
            </a:r>
            <a:r>
              <a:rPr lang="de-DE" sz="1300" dirty="0" err="1"/>
              <a:t>for</a:t>
            </a:r>
            <a:r>
              <a:rPr lang="de-DE" sz="1300" dirty="0"/>
              <a:t> </a:t>
            </a:r>
            <a:r>
              <a:rPr lang="de-DE" sz="1300" dirty="0" err="1"/>
              <a:t>our</a:t>
            </a:r>
            <a:r>
              <a:rPr lang="de-DE" sz="1300" dirty="0"/>
              <a:t> </a:t>
            </a:r>
            <a:r>
              <a:rPr lang="de-DE" sz="1300" dirty="0" err="1"/>
              <a:t>sector</a:t>
            </a:r>
            <a:endParaRPr lang="de-DE" sz="1300" dirty="0"/>
          </a:p>
          <a:p>
            <a:pPr marL="181240" indent="-181240">
              <a:buFont typeface="Arial" panose="020B0604020202020204" pitchFamily="34" charset="0"/>
              <a:buChar char="•"/>
            </a:pPr>
            <a:r>
              <a:rPr lang="de-DE" sz="1300" dirty="0" err="1"/>
              <a:t>achieve</a:t>
            </a:r>
            <a:r>
              <a:rPr lang="de-DE" sz="1300" dirty="0"/>
              <a:t> </a:t>
            </a:r>
            <a:r>
              <a:rPr lang="de-DE" sz="1300" dirty="0" err="1"/>
              <a:t>better</a:t>
            </a:r>
            <a:r>
              <a:rPr lang="de-DE" sz="1300" dirty="0"/>
              <a:t> </a:t>
            </a:r>
            <a:r>
              <a:rPr lang="de-DE" sz="1300" dirty="0" err="1"/>
              <a:t>support</a:t>
            </a:r>
            <a:r>
              <a:rPr lang="de-DE" sz="1300" dirty="0"/>
              <a:t> </a:t>
            </a:r>
            <a:r>
              <a:rPr lang="de-DE" sz="1300" dirty="0" err="1"/>
              <a:t>for</a:t>
            </a:r>
            <a:r>
              <a:rPr lang="de-DE" sz="1300" dirty="0"/>
              <a:t> </a:t>
            </a:r>
            <a:r>
              <a:rPr lang="de-DE" sz="1300" dirty="0" err="1"/>
              <a:t>farmers</a:t>
            </a:r>
            <a:endParaRPr lang="de-DE" sz="1300" dirty="0"/>
          </a:p>
          <a:p>
            <a:pPr marL="181240" indent="-181240">
              <a:buFont typeface="Arial" panose="020B0604020202020204" pitchFamily="34" charset="0"/>
              <a:buChar char="•"/>
            </a:pPr>
            <a:r>
              <a:rPr lang="de-DE" sz="1300" dirty="0" err="1"/>
              <a:t>align</a:t>
            </a:r>
            <a:r>
              <a:rPr lang="de-DE" sz="1300" dirty="0"/>
              <a:t> </a:t>
            </a:r>
            <a:r>
              <a:rPr lang="de-DE" sz="1300" dirty="0" err="1"/>
              <a:t>our</a:t>
            </a:r>
            <a:r>
              <a:rPr lang="de-DE" sz="1300" dirty="0"/>
              <a:t> </a:t>
            </a:r>
            <a:r>
              <a:rPr lang="de-DE" sz="1300" dirty="0" err="1"/>
              <a:t>efforts</a:t>
            </a:r>
            <a:r>
              <a:rPr lang="de-DE" sz="1300" dirty="0"/>
              <a:t> </a:t>
            </a:r>
            <a:r>
              <a:rPr lang="de-DE" sz="1300" dirty="0" err="1"/>
              <a:t>and</a:t>
            </a:r>
            <a:r>
              <a:rPr lang="de-DE" sz="1300" dirty="0"/>
              <a:t> </a:t>
            </a:r>
            <a:r>
              <a:rPr lang="de-DE" sz="1300" dirty="0" err="1"/>
              <a:t>raising</a:t>
            </a:r>
            <a:r>
              <a:rPr lang="de-DE" sz="1300" dirty="0"/>
              <a:t> </a:t>
            </a:r>
            <a:r>
              <a:rPr lang="de-DE" sz="1300" dirty="0" err="1"/>
              <a:t>efficiency</a:t>
            </a:r>
            <a:endParaRPr lang="de-DE" sz="1300" dirty="0"/>
          </a:p>
          <a:p>
            <a:r>
              <a:rPr lang="de-DE" sz="1300" dirty="0" err="1"/>
              <a:t>We</a:t>
            </a:r>
            <a:r>
              <a:rPr lang="de-DE" sz="1300" dirty="0"/>
              <a:t> </a:t>
            </a:r>
            <a:r>
              <a:rPr lang="de-DE" sz="1300" dirty="0" err="1"/>
              <a:t>offer</a:t>
            </a:r>
            <a:r>
              <a:rPr lang="de-DE" sz="1300" dirty="0"/>
              <a:t> </a:t>
            </a:r>
            <a:r>
              <a:rPr lang="de-DE" sz="1300" dirty="0" err="1"/>
              <a:t>to</a:t>
            </a:r>
            <a:r>
              <a:rPr lang="de-DE" sz="1300" dirty="0"/>
              <a:t> </a:t>
            </a:r>
            <a:r>
              <a:rPr lang="de-DE" sz="1300" dirty="0" err="1"/>
              <a:t>governments</a:t>
            </a:r>
            <a:r>
              <a:rPr lang="de-DE" sz="1300" dirty="0"/>
              <a:t> </a:t>
            </a:r>
            <a:r>
              <a:rPr lang="de-DE" sz="1300" dirty="0" err="1"/>
              <a:t>and</a:t>
            </a:r>
            <a:r>
              <a:rPr lang="de-DE" sz="1300" dirty="0"/>
              <a:t> </a:t>
            </a:r>
            <a:r>
              <a:rPr lang="de-DE" sz="1300" dirty="0" err="1"/>
              <a:t>donors</a:t>
            </a:r>
            <a:r>
              <a:rPr lang="de-DE" sz="1300" dirty="0"/>
              <a:t> </a:t>
            </a:r>
            <a:r>
              <a:rPr lang="de-DE" sz="1300" dirty="0" err="1"/>
              <a:t>to</a:t>
            </a:r>
            <a:r>
              <a:rPr lang="de-DE" sz="1300" dirty="0"/>
              <a:t> </a:t>
            </a:r>
            <a:r>
              <a:rPr lang="de-DE" sz="1300" dirty="0" err="1"/>
              <a:t>accompany</a:t>
            </a:r>
            <a:r>
              <a:rPr lang="de-DE" sz="1300" dirty="0"/>
              <a:t> </a:t>
            </a:r>
            <a:r>
              <a:rPr lang="de-DE" sz="1300" dirty="0" err="1"/>
              <a:t>us</a:t>
            </a:r>
            <a:r>
              <a:rPr lang="de-DE" sz="1300" dirty="0"/>
              <a:t> in </a:t>
            </a:r>
            <a:r>
              <a:rPr lang="de-DE" sz="1300" dirty="0" err="1"/>
              <a:t>our</a:t>
            </a:r>
            <a:r>
              <a:rPr lang="de-DE" sz="1300" dirty="0"/>
              <a:t> </a:t>
            </a:r>
            <a:r>
              <a:rPr lang="de-DE" sz="1300" dirty="0" err="1"/>
              <a:t>efforts</a:t>
            </a:r>
            <a:r>
              <a:rPr lang="de-DE" sz="1300" dirty="0"/>
              <a:t> </a:t>
            </a:r>
            <a:r>
              <a:rPr lang="de-DE" sz="1300" dirty="0" err="1"/>
              <a:t>and</a:t>
            </a:r>
            <a:r>
              <a:rPr lang="de-DE" sz="1300" dirty="0"/>
              <a:t> </a:t>
            </a:r>
            <a:r>
              <a:rPr lang="de-DE" sz="1300" dirty="0" err="1"/>
              <a:t>leverage</a:t>
            </a:r>
            <a:r>
              <a:rPr lang="de-DE" sz="1300" dirty="0"/>
              <a:t> </a:t>
            </a:r>
            <a:r>
              <a:rPr lang="de-DE" sz="1300" dirty="0" err="1"/>
              <a:t>our</a:t>
            </a:r>
            <a:r>
              <a:rPr lang="de-DE" sz="1300" dirty="0"/>
              <a:t> </a:t>
            </a:r>
            <a:r>
              <a:rPr lang="de-DE" sz="1300" dirty="0" err="1"/>
              <a:t>commitments</a:t>
            </a:r>
            <a:r>
              <a:rPr lang="de-DE" sz="1300" dirty="0"/>
              <a:t>.</a:t>
            </a:r>
          </a:p>
          <a:p>
            <a:r>
              <a:rPr lang="de-DE" sz="1300" dirty="0" err="1"/>
              <a:t>We</a:t>
            </a:r>
            <a:r>
              <a:rPr lang="de-DE" sz="1300" dirty="0"/>
              <a:t> </a:t>
            </a:r>
            <a:r>
              <a:rPr lang="de-DE" sz="1300" dirty="0" err="1"/>
              <a:t>invite</a:t>
            </a:r>
            <a:r>
              <a:rPr lang="de-DE" sz="1300" dirty="0"/>
              <a:t> </a:t>
            </a:r>
            <a:r>
              <a:rPr lang="de-DE" sz="1300" dirty="0" err="1"/>
              <a:t>other</a:t>
            </a:r>
            <a:r>
              <a:rPr lang="de-DE" sz="1300" dirty="0"/>
              <a:t> </a:t>
            </a:r>
            <a:r>
              <a:rPr lang="de-DE" sz="1300" dirty="0" err="1"/>
              <a:t>companies</a:t>
            </a:r>
            <a:r>
              <a:rPr lang="de-DE" sz="1300" dirty="0"/>
              <a:t> </a:t>
            </a:r>
            <a:r>
              <a:rPr lang="de-DE" sz="1300" dirty="0" err="1"/>
              <a:t>and</a:t>
            </a:r>
            <a:r>
              <a:rPr lang="de-DE" sz="1300" dirty="0"/>
              <a:t> </a:t>
            </a:r>
            <a:r>
              <a:rPr lang="de-DE" sz="1300" dirty="0" err="1"/>
              <a:t>sector</a:t>
            </a:r>
            <a:r>
              <a:rPr lang="de-DE" sz="1300" dirty="0"/>
              <a:t> </a:t>
            </a:r>
            <a:r>
              <a:rPr lang="de-DE" sz="1300" dirty="0" err="1"/>
              <a:t>stakeholders</a:t>
            </a:r>
            <a:r>
              <a:rPr lang="de-DE" sz="1300" dirty="0"/>
              <a:t> </a:t>
            </a:r>
            <a:r>
              <a:rPr lang="de-DE" sz="1300" dirty="0" err="1"/>
              <a:t>to</a:t>
            </a:r>
            <a:r>
              <a:rPr lang="de-DE" sz="1300" dirty="0"/>
              <a:t> </a:t>
            </a:r>
            <a:r>
              <a:rPr lang="de-DE" sz="1300" dirty="0" err="1"/>
              <a:t>join</a:t>
            </a:r>
            <a:r>
              <a:rPr lang="de-DE" sz="1300" dirty="0"/>
              <a:t> in </a:t>
            </a:r>
            <a:r>
              <a:rPr lang="de-DE" sz="1300" dirty="0" err="1"/>
              <a:t>and</a:t>
            </a:r>
            <a:r>
              <a:rPr lang="de-DE" sz="1300" dirty="0"/>
              <a:t> </a:t>
            </a:r>
            <a:r>
              <a:rPr lang="en-US" sz="1300" dirty="0"/>
              <a:t>contribute to combat climate change.</a:t>
            </a:r>
            <a:endParaRPr lang="de-DE" sz="1300" dirty="0"/>
          </a:p>
          <a:p>
            <a:r>
              <a:rPr lang="de-DE" sz="1300" dirty="0" err="1"/>
              <a:t>We</a:t>
            </a:r>
            <a:r>
              <a:rPr lang="de-DE" sz="1300" dirty="0"/>
              <a:t> also </a:t>
            </a:r>
            <a:r>
              <a:rPr lang="de-DE" sz="1300" dirty="0" err="1"/>
              <a:t>invite</a:t>
            </a:r>
            <a:r>
              <a:rPr lang="de-DE" sz="1300" dirty="0"/>
              <a:t> </a:t>
            </a:r>
            <a:r>
              <a:rPr lang="de-DE" sz="1300" dirty="0" err="1"/>
              <a:t>to</a:t>
            </a:r>
            <a:r>
              <a:rPr lang="de-DE" sz="1300" dirty="0"/>
              <a:t> </a:t>
            </a:r>
            <a:r>
              <a:rPr lang="de-DE" sz="1300" dirty="0" err="1"/>
              <a:t>join</a:t>
            </a:r>
            <a:r>
              <a:rPr lang="de-DE" sz="1300" dirty="0"/>
              <a:t> </a:t>
            </a:r>
            <a:r>
              <a:rPr lang="de-DE" sz="1300" dirty="0" err="1"/>
              <a:t>us</a:t>
            </a:r>
            <a:r>
              <a:rPr lang="de-DE" sz="1300" dirty="0"/>
              <a:t> in </a:t>
            </a:r>
            <a:r>
              <a:rPr lang="de-DE" sz="1300" dirty="0" err="1"/>
              <a:t>c&amp;c</a:t>
            </a:r>
            <a:r>
              <a:rPr lang="de-DE" sz="1300" dirty="0"/>
              <a:t> </a:t>
            </a:r>
            <a:r>
              <a:rPr lang="de-DE" sz="1300" dirty="0" err="1"/>
              <a:t>and</a:t>
            </a:r>
            <a:r>
              <a:rPr lang="de-DE" sz="1300" dirty="0"/>
              <a:t> </a:t>
            </a:r>
            <a:r>
              <a:rPr lang="de-DE" sz="1300" dirty="0" err="1"/>
              <a:t>help</a:t>
            </a:r>
            <a:r>
              <a:rPr lang="de-DE" sz="1300" dirty="0"/>
              <a:t> </a:t>
            </a:r>
            <a:r>
              <a:rPr lang="de-DE" sz="1300" dirty="0" err="1"/>
              <a:t>further</a:t>
            </a:r>
            <a:r>
              <a:rPr lang="de-DE" sz="1300" dirty="0"/>
              <a:t> </a:t>
            </a:r>
            <a:r>
              <a:rPr lang="de-DE" sz="1300" dirty="0" err="1"/>
              <a:t>developing</a:t>
            </a:r>
            <a:r>
              <a:rPr lang="de-DE" sz="1300" dirty="0"/>
              <a:t> </a:t>
            </a:r>
            <a:r>
              <a:rPr lang="de-DE" sz="1300" dirty="0" err="1"/>
              <a:t>our</a:t>
            </a:r>
            <a:r>
              <a:rPr lang="de-DE" sz="1300" dirty="0"/>
              <a:t> </a:t>
            </a:r>
            <a:r>
              <a:rPr lang="de-DE" sz="1300" dirty="0" err="1"/>
              <a:t>sector</a:t>
            </a:r>
            <a:r>
              <a:rPr lang="de-DE" sz="1300" dirty="0"/>
              <a:t> </a:t>
            </a:r>
            <a:r>
              <a:rPr lang="de-DE" sz="1300" dirty="0" err="1"/>
              <a:t>knowledge</a:t>
            </a:r>
            <a:r>
              <a:rPr lang="de-DE" sz="1300" dirty="0"/>
              <a:t> </a:t>
            </a:r>
            <a:r>
              <a:rPr lang="de-DE" sz="1300" dirty="0" err="1"/>
              <a:t>and</a:t>
            </a:r>
            <a:r>
              <a:rPr lang="de-DE" sz="1300" dirty="0"/>
              <a:t> </a:t>
            </a:r>
            <a:r>
              <a:rPr lang="de-DE" sz="1300" dirty="0" err="1"/>
              <a:t>upgrading</a:t>
            </a:r>
            <a:r>
              <a:rPr lang="de-DE" sz="1300" dirty="0"/>
              <a:t> </a:t>
            </a:r>
            <a:r>
              <a:rPr lang="de-DE" sz="1300" dirty="0" err="1"/>
              <a:t>our</a:t>
            </a:r>
            <a:r>
              <a:rPr lang="de-DE" sz="1300" dirty="0"/>
              <a:t> </a:t>
            </a:r>
            <a:r>
              <a:rPr lang="de-DE" sz="1300" dirty="0" err="1"/>
              <a:t>approaches</a:t>
            </a:r>
            <a:r>
              <a:rPr lang="de-DE" sz="1300" dirty="0"/>
              <a:t> </a:t>
            </a:r>
            <a:r>
              <a:rPr lang="de-DE" sz="1300" dirty="0" err="1"/>
              <a:t>to</a:t>
            </a:r>
            <a:r>
              <a:rPr lang="de-DE" sz="1300" dirty="0"/>
              <a:t> </a:t>
            </a:r>
            <a:r>
              <a:rPr lang="de-DE" sz="1300" dirty="0" err="1"/>
              <a:t>the</a:t>
            </a:r>
            <a:r>
              <a:rPr lang="de-DE" sz="1300" dirty="0"/>
              <a:t> </a:t>
            </a:r>
            <a:r>
              <a:rPr lang="de-DE" sz="1300" dirty="0" err="1"/>
              <a:t>benefit</a:t>
            </a:r>
            <a:r>
              <a:rPr lang="de-DE" sz="1300" dirty="0"/>
              <a:t> </a:t>
            </a:r>
            <a:r>
              <a:rPr lang="de-DE" sz="1300" dirty="0" err="1"/>
              <a:t>of</a:t>
            </a:r>
            <a:r>
              <a:rPr lang="de-DE" sz="1300" dirty="0"/>
              <a:t> </a:t>
            </a:r>
            <a:r>
              <a:rPr lang="de-DE" sz="1300" dirty="0" err="1"/>
              <a:t>coffee</a:t>
            </a:r>
            <a:r>
              <a:rPr lang="de-DE" sz="1300" dirty="0"/>
              <a:t> </a:t>
            </a:r>
            <a:r>
              <a:rPr lang="de-DE" sz="1300" dirty="0" err="1"/>
              <a:t>farmers</a:t>
            </a:r>
            <a:r>
              <a:rPr lang="de-DE" sz="1300" dirty="0"/>
              <a:t> </a:t>
            </a:r>
            <a:r>
              <a:rPr lang="de-DE" sz="1300" dirty="0" err="1"/>
              <a:t>world</a:t>
            </a:r>
            <a:r>
              <a:rPr lang="de-DE" sz="1300" dirty="0"/>
              <a:t> </a:t>
            </a:r>
            <a:r>
              <a:rPr lang="de-DE" sz="1300" dirty="0" err="1"/>
              <a:t>wide</a:t>
            </a:r>
            <a:r>
              <a:rPr lang="de-DE" sz="1300" dirty="0"/>
              <a:t>.</a:t>
            </a:r>
            <a:endParaRPr lang="en-US" sz="1300" dirty="0"/>
          </a:p>
        </p:txBody>
      </p:sp>
      <p:sp>
        <p:nvSpPr>
          <p:cNvPr id="4" name="Slide Number Placeholder 3"/>
          <p:cNvSpPr>
            <a:spLocks noGrp="1"/>
          </p:cNvSpPr>
          <p:nvPr>
            <p:ph type="sldNum" sz="quarter" idx="10"/>
          </p:nvPr>
        </p:nvSpPr>
        <p:spPr/>
        <p:txBody>
          <a:bodyPr/>
          <a:lstStyle/>
          <a:p>
            <a:fld id="{9B6BADBD-B435-407D-8F80-2BF7EAE6F2C3}" type="slidenum">
              <a:rPr lang="de-DE" smtClean="0"/>
              <a:t>17</a:t>
            </a:fld>
            <a:endParaRPr lang="de-DE"/>
          </a:p>
        </p:txBody>
      </p:sp>
    </p:spTree>
    <p:extLst>
      <p:ext uri="{BB962C8B-B14F-4D97-AF65-F5344CB8AC3E}">
        <p14:creationId xmlns:p14="http://schemas.microsoft.com/office/powerpoint/2010/main" val="258525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A participatory</a:t>
            </a:r>
            <a:r>
              <a:rPr lang="en-US" sz="1200" baseline="0" dirty="0" smtClean="0">
                <a:solidFill>
                  <a:schemeClr val="tx1"/>
                </a:solidFill>
              </a:rPr>
              <a:t> approach able to develop and implement location specific solutions to addressing climate change.</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9B6BADBD-B435-407D-8F80-2BF7EAE6F2C3}" type="slidenum">
              <a:rPr lang="de-DE" smtClean="0"/>
              <a:t>19</a:t>
            </a:fld>
            <a:endParaRPr lang="de-DE"/>
          </a:p>
        </p:txBody>
      </p:sp>
    </p:spTree>
    <p:extLst>
      <p:ext uri="{BB962C8B-B14F-4D97-AF65-F5344CB8AC3E}">
        <p14:creationId xmlns:p14="http://schemas.microsoft.com/office/powerpoint/2010/main" val="376950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400" baseline="0" dirty="0" smtClean="0">
                <a:solidFill>
                  <a:schemeClr val="tx1"/>
                </a:solidFill>
              </a:rPr>
              <a:t>Products </a:t>
            </a:r>
            <a:r>
              <a:rPr lang="de-DE" sz="1400" baseline="0" dirty="0" err="1" smtClean="0">
                <a:solidFill>
                  <a:schemeClr val="tx1"/>
                </a:solidFill>
              </a:rPr>
              <a:t>developed</a:t>
            </a:r>
            <a:r>
              <a:rPr lang="de-DE" sz="1400" baseline="0" dirty="0" smtClean="0">
                <a:solidFill>
                  <a:schemeClr val="tx1"/>
                </a:solidFill>
              </a:rPr>
              <a:t> </a:t>
            </a:r>
            <a:r>
              <a:rPr lang="de-DE" sz="1400" baseline="0" dirty="0" err="1" smtClean="0">
                <a:solidFill>
                  <a:schemeClr val="tx1"/>
                </a:solidFill>
              </a:rPr>
              <a:t>within</a:t>
            </a:r>
            <a:r>
              <a:rPr lang="de-DE" sz="1400" baseline="0" dirty="0" smtClean="0">
                <a:solidFill>
                  <a:schemeClr val="tx1"/>
                </a:solidFill>
              </a:rPr>
              <a:t> </a:t>
            </a:r>
            <a:r>
              <a:rPr lang="de-DE" sz="1400" baseline="0" dirty="0" err="1" smtClean="0">
                <a:solidFill>
                  <a:schemeClr val="tx1"/>
                </a:solidFill>
              </a:rPr>
              <a:t>phase</a:t>
            </a:r>
            <a:r>
              <a:rPr lang="de-DE" sz="1400" baseline="0" dirty="0" smtClean="0">
                <a:solidFill>
                  <a:schemeClr val="tx1"/>
                </a:solidFill>
              </a:rPr>
              <a:t> I. </a:t>
            </a:r>
            <a:r>
              <a:rPr lang="de-DE" sz="1400" baseline="0" dirty="0" err="1" smtClean="0">
                <a:solidFill>
                  <a:schemeClr val="tx1"/>
                </a:solidFill>
              </a:rPr>
              <a:t>They</a:t>
            </a:r>
            <a:r>
              <a:rPr lang="de-DE" sz="1400" baseline="0" dirty="0" smtClean="0">
                <a:solidFill>
                  <a:schemeClr val="tx1"/>
                </a:solidFill>
              </a:rPr>
              <a:t> </a:t>
            </a:r>
            <a:r>
              <a:rPr lang="de-DE" sz="1400" baseline="0" dirty="0" err="1" smtClean="0">
                <a:solidFill>
                  <a:schemeClr val="tx1"/>
                </a:solidFill>
              </a:rPr>
              <a:t>provide</a:t>
            </a:r>
            <a:r>
              <a:rPr lang="de-DE" sz="1400" baseline="0" dirty="0" smtClean="0">
                <a:solidFill>
                  <a:schemeClr val="tx1"/>
                </a:solidFill>
              </a:rPr>
              <a:t> </a:t>
            </a:r>
            <a:r>
              <a:rPr lang="de-DE" sz="1400" baseline="0" dirty="0" err="1" smtClean="0">
                <a:solidFill>
                  <a:schemeClr val="tx1"/>
                </a:solidFill>
              </a:rPr>
              <a:t>the</a:t>
            </a:r>
            <a:r>
              <a:rPr lang="de-DE" sz="1400" baseline="0" dirty="0" smtClean="0">
                <a:solidFill>
                  <a:schemeClr val="tx1"/>
                </a:solidFill>
              </a:rPr>
              <a:t> </a:t>
            </a:r>
            <a:r>
              <a:rPr lang="de-DE" sz="1400" baseline="0" dirty="0" err="1" smtClean="0">
                <a:solidFill>
                  <a:schemeClr val="tx1"/>
                </a:solidFill>
              </a:rPr>
              <a:t>basis</a:t>
            </a:r>
            <a:r>
              <a:rPr lang="de-DE" sz="1400" baseline="0" dirty="0" smtClean="0">
                <a:solidFill>
                  <a:schemeClr val="tx1"/>
                </a:solidFill>
              </a:rPr>
              <a:t> </a:t>
            </a:r>
            <a:r>
              <a:rPr lang="de-DE" sz="1400" baseline="0" dirty="0" err="1" smtClean="0">
                <a:solidFill>
                  <a:schemeClr val="tx1"/>
                </a:solidFill>
              </a:rPr>
              <a:t>for</a:t>
            </a:r>
            <a:r>
              <a:rPr lang="de-DE" sz="1400" baseline="0" dirty="0" smtClean="0">
                <a:solidFill>
                  <a:schemeClr val="tx1"/>
                </a:solidFill>
              </a:rPr>
              <a:t> </a:t>
            </a:r>
            <a:r>
              <a:rPr lang="de-DE" sz="1400" baseline="0" dirty="0" err="1" smtClean="0">
                <a:solidFill>
                  <a:schemeClr val="tx1"/>
                </a:solidFill>
              </a:rPr>
              <a:t>further</a:t>
            </a:r>
            <a:r>
              <a:rPr lang="de-DE" sz="1400" baseline="0" dirty="0" smtClean="0">
                <a:solidFill>
                  <a:schemeClr val="tx1"/>
                </a:solidFill>
              </a:rPr>
              <a:t> </a:t>
            </a:r>
            <a:r>
              <a:rPr lang="de-DE" sz="1400" baseline="0" dirty="0" err="1" smtClean="0">
                <a:solidFill>
                  <a:schemeClr val="tx1"/>
                </a:solidFill>
              </a:rPr>
              <a:t>knowledge</a:t>
            </a:r>
            <a:r>
              <a:rPr lang="de-DE" sz="1400" baseline="0" dirty="0" smtClean="0">
                <a:solidFill>
                  <a:schemeClr val="tx1"/>
                </a:solidFill>
              </a:rPr>
              <a:t> </a:t>
            </a:r>
            <a:r>
              <a:rPr lang="de-DE" sz="1400" baseline="0" dirty="0" err="1" smtClean="0">
                <a:solidFill>
                  <a:schemeClr val="tx1"/>
                </a:solidFill>
              </a:rPr>
              <a:t>generation</a:t>
            </a:r>
            <a:r>
              <a:rPr lang="de-DE" sz="1400" baseline="0" dirty="0" smtClean="0">
                <a:solidFill>
                  <a:schemeClr val="tx1"/>
                </a:solidFill>
              </a:rPr>
              <a:t> </a:t>
            </a:r>
            <a:r>
              <a:rPr lang="de-DE" sz="1400" baseline="0" dirty="0" err="1" smtClean="0">
                <a:solidFill>
                  <a:schemeClr val="tx1"/>
                </a:solidFill>
              </a:rPr>
              <a:t>and</a:t>
            </a:r>
            <a:r>
              <a:rPr lang="de-DE" sz="1400" baseline="0" dirty="0" smtClean="0">
                <a:solidFill>
                  <a:schemeClr val="tx1"/>
                </a:solidFill>
              </a:rPr>
              <a:t> </a:t>
            </a:r>
            <a:r>
              <a:rPr lang="de-DE" sz="1400" baseline="0" dirty="0" err="1" smtClean="0">
                <a:solidFill>
                  <a:schemeClr val="tx1"/>
                </a:solidFill>
              </a:rPr>
              <a:t>management</a:t>
            </a:r>
            <a:r>
              <a:rPr lang="de-DE" sz="1400" baseline="0" dirty="0" smtClean="0">
                <a:solidFill>
                  <a:schemeClr val="tx1"/>
                </a:solidFill>
              </a:rPr>
              <a:t> </a:t>
            </a:r>
            <a:r>
              <a:rPr lang="de-DE" sz="1400" baseline="0" dirty="0" err="1" smtClean="0">
                <a:solidFill>
                  <a:schemeClr val="tx1"/>
                </a:solidFill>
              </a:rPr>
              <a:t>during</a:t>
            </a:r>
            <a:r>
              <a:rPr lang="de-DE" sz="1400" baseline="0" dirty="0" smtClean="0">
                <a:solidFill>
                  <a:schemeClr val="tx1"/>
                </a:solidFill>
              </a:rPr>
              <a:t> </a:t>
            </a:r>
            <a:r>
              <a:rPr lang="de-DE" sz="1400" baseline="0" dirty="0" err="1" smtClean="0">
                <a:solidFill>
                  <a:schemeClr val="tx1"/>
                </a:solidFill>
              </a:rPr>
              <a:t>phase</a:t>
            </a:r>
            <a:r>
              <a:rPr lang="de-DE" sz="1400" baseline="0" dirty="0" smtClean="0">
                <a:solidFill>
                  <a:schemeClr val="tx1"/>
                </a:solidFill>
              </a:rPr>
              <a:t> II.</a:t>
            </a:r>
          </a:p>
        </p:txBody>
      </p:sp>
      <p:sp>
        <p:nvSpPr>
          <p:cNvPr id="4" name="Slide Number Placeholder 3"/>
          <p:cNvSpPr>
            <a:spLocks noGrp="1"/>
          </p:cNvSpPr>
          <p:nvPr>
            <p:ph type="sldNum" sz="quarter" idx="10"/>
          </p:nvPr>
        </p:nvSpPr>
        <p:spPr/>
        <p:txBody>
          <a:bodyPr/>
          <a:lstStyle/>
          <a:p>
            <a:fld id="{9B6BADBD-B435-407D-8F80-2BF7EAE6F2C3}" type="slidenum">
              <a:rPr lang="de-DE" smtClean="0"/>
              <a:t>20</a:t>
            </a:fld>
            <a:endParaRPr lang="de-DE"/>
          </a:p>
        </p:txBody>
      </p:sp>
    </p:spTree>
    <p:extLst>
      <p:ext uri="{BB962C8B-B14F-4D97-AF65-F5344CB8AC3E}">
        <p14:creationId xmlns:p14="http://schemas.microsoft.com/office/powerpoint/2010/main" val="4244215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1"/>
          <p:cNvSpPr>
            <a:spLocks noChangeArrowheads="1"/>
          </p:cNvSpPr>
          <p:nvPr userDrawn="1"/>
        </p:nvSpPr>
        <p:spPr bwMode="auto">
          <a:xfrm>
            <a:off x="-9525" y="3717925"/>
            <a:ext cx="9144000" cy="1439863"/>
          </a:xfrm>
          <a:prstGeom prst="rect">
            <a:avLst/>
          </a:prstGeom>
          <a:solidFill>
            <a:srgbClr val="D5F5D3">
              <a:alpha val="30000"/>
            </a:srgbClr>
          </a:solidFill>
          <a:ln>
            <a:noFill/>
          </a:ln>
          <a:effectLst/>
        </p:spPr>
        <p:txBody>
          <a:bodyPr wrap="none" anchor="ctr"/>
          <a:lstStyle/>
          <a:p>
            <a:endParaRPr lang="vi-VN">
              <a:solidFill>
                <a:prstClr val="black"/>
              </a:solidFill>
            </a:endParaRPr>
          </a:p>
        </p:txBody>
      </p:sp>
      <p:sp>
        <p:nvSpPr>
          <p:cNvPr id="3" name="Subtitle 2"/>
          <p:cNvSpPr>
            <a:spLocks noGrp="1"/>
          </p:cNvSpPr>
          <p:nvPr>
            <p:ph type="subTitle" idx="1"/>
          </p:nvPr>
        </p:nvSpPr>
        <p:spPr>
          <a:xfrm>
            <a:off x="715820" y="5214192"/>
            <a:ext cx="6400800" cy="1512168"/>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vi-VN" dirty="0"/>
          </a:p>
        </p:txBody>
      </p:sp>
      <p:sp>
        <p:nvSpPr>
          <p:cNvPr id="12" name="Title 1"/>
          <p:cNvSpPr>
            <a:spLocks noGrp="1"/>
          </p:cNvSpPr>
          <p:nvPr>
            <p:ph type="ctrTitle"/>
          </p:nvPr>
        </p:nvSpPr>
        <p:spPr>
          <a:xfrm>
            <a:off x="685800" y="3789040"/>
            <a:ext cx="7772400" cy="1205136"/>
          </a:xfrm>
        </p:spPr>
        <p:txBody>
          <a:bodyPr anchor="t" anchorCtr="0">
            <a:noAutofit/>
          </a:bodyPr>
          <a:lstStyle>
            <a:lvl1pPr>
              <a:defRPr sz="3200">
                <a:solidFill>
                  <a:schemeClr val="bg1"/>
                </a:solidFill>
              </a:defRPr>
            </a:lvl1pPr>
          </a:lstStyle>
          <a:p>
            <a:r>
              <a:rPr lang="en-US" dirty="0" smtClean="0"/>
              <a:t>Click to edit Master title style</a:t>
            </a:r>
            <a:endParaRPr lang="vi-VN" dirty="0"/>
          </a:p>
        </p:txBody>
      </p:sp>
      <p:pic>
        <p:nvPicPr>
          <p:cNvPr id="7" name="Picture 20" descr="HRNS_logo_RGB"/>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63585" y="6127576"/>
            <a:ext cx="35861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6175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2839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882064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521521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99993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29" descr="IMG_6517"/>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p:cNvSpPr>
            <a:spLocks noChangeArrowheads="1"/>
          </p:cNvSpPr>
          <p:nvPr userDrawn="1"/>
        </p:nvSpPr>
        <p:spPr bwMode="auto">
          <a:xfrm>
            <a:off x="-9525" y="3717925"/>
            <a:ext cx="9144000" cy="1439863"/>
          </a:xfrm>
          <a:prstGeom prst="rect">
            <a:avLst/>
          </a:prstGeom>
          <a:solidFill>
            <a:srgbClr val="D5F5D3">
              <a:alpha val="30000"/>
            </a:srgbClr>
          </a:solidFill>
          <a:ln>
            <a:noFill/>
          </a:ln>
          <a:effectLst/>
        </p:spPr>
        <p:txBody>
          <a:bodyPr wrap="none" anchor="ctr"/>
          <a:lstStyle/>
          <a:p>
            <a:endParaRPr lang="vi-VN">
              <a:solidFill>
                <a:prstClr val="black"/>
              </a:solidFill>
            </a:endParaRPr>
          </a:p>
        </p:txBody>
      </p:sp>
      <p:sp>
        <p:nvSpPr>
          <p:cNvPr id="11" name="Subtitle 2"/>
          <p:cNvSpPr>
            <a:spLocks noGrp="1"/>
          </p:cNvSpPr>
          <p:nvPr>
            <p:ph type="subTitle" idx="1"/>
          </p:nvPr>
        </p:nvSpPr>
        <p:spPr>
          <a:xfrm>
            <a:off x="715820" y="5214192"/>
            <a:ext cx="6400800" cy="1512168"/>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vi-VN" dirty="0"/>
          </a:p>
        </p:txBody>
      </p:sp>
      <p:sp>
        <p:nvSpPr>
          <p:cNvPr id="12" name="Title 1"/>
          <p:cNvSpPr>
            <a:spLocks noGrp="1"/>
          </p:cNvSpPr>
          <p:nvPr>
            <p:ph type="ctrTitle"/>
          </p:nvPr>
        </p:nvSpPr>
        <p:spPr>
          <a:xfrm>
            <a:off x="685800" y="3668167"/>
            <a:ext cx="7772400" cy="1470025"/>
          </a:xfrm>
        </p:spPr>
        <p:txBody>
          <a:bodyPr>
            <a:noAutofit/>
          </a:bodyPr>
          <a:lstStyle>
            <a:lvl1pPr>
              <a:defRPr sz="3200">
                <a:solidFill>
                  <a:schemeClr val="bg1"/>
                </a:solidFill>
              </a:defRPr>
            </a:lvl1pPr>
          </a:lstStyle>
          <a:p>
            <a:r>
              <a:rPr lang="en-US" dirty="0" smtClean="0"/>
              <a:t>Click to edit Master title style</a:t>
            </a:r>
            <a:endParaRPr lang="vi-VN" dirty="0"/>
          </a:p>
        </p:txBody>
      </p:sp>
      <p:pic>
        <p:nvPicPr>
          <p:cNvPr id="13" name="Picture 20" descr="HRNS_logo_RGB"/>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37175" y="5927725"/>
            <a:ext cx="35861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7852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20021792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94167834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8065034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2555335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169172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ond title">
    <p:spTree>
      <p:nvGrpSpPr>
        <p:cNvPr id="1" name=""/>
        <p:cNvGrpSpPr/>
        <p:nvPr/>
      </p:nvGrpSpPr>
      <p:grpSpPr>
        <a:xfrm>
          <a:off x="0" y="0"/>
          <a:ext cx="0" cy="0"/>
          <a:chOff x="0" y="0"/>
          <a:chExt cx="0" cy="0"/>
        </a:xfrm>
      </p:grpSpPr>
      <p:sp>
        <p:nvSpPr>
          <p:cNvPr id="10" name="Rectangle 21"/>
          <p:cNvSpPr>
            <a:spLocks noChangeArrowheads="1"/>
          </p:cNvSpPr>
          <p:nvPr userDrawn="1"/>
        </p:nvSpPr>
        <p:spPr bwMode="auto">
          <a:xfrm>
            <a:off x="-9525" y="3717925"/>
            <a:ext cx="9144000" cy="1439863"/>
          </a:xfrm>
          <a:prstGeom prst="rect">
            <a:avLst/>
          </a:prstGeom>
          <a:solidFill>
            <a:srgbClr val="D5F5D3">
              <a:alpha val="30000"/>
            </a:srgbClr>
          </a:solidFill>
          <a:ln>
            <a:noFill/>
          </a:ln>
          <a:effectLst/>
        </p:spPr>
        <p:txBody>
          <a:bodyPr wrap="none" anchor="ctr"/>
          <a:lstStyle/>
          <a:p>
            <a:endParaRPr lang="vi-VN">
              <a:solidFill>
                <a:prstClr val="black"/>
              </a:solidFill>
            </a:endParaRPr>
          </a:p>
        </p:txBody>
      </p:sp>
      <p:sp>
        <p:nvSpPr>
          <p:cNvPr id="3" name="Subtitle 2"/>
          <p:cNvSpPr>
            <a:spLocks noGrp="1"/>
          </p:cNvSpPr>
          <p:nvPr>
            <p:ph type="subTitle" idx="1"/>
          </p:nvPr>
        </p:nvSpPr>
        <p:spPr>
          <a:xfrm>
            <a:off x="715820" y="5214192"/>
            <a:ext cx="6400800" cy="1512168"/>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vi-VN" dirty="0"/>
          </a:p>
        </p:txBody>
      </p:sp>
      <p:sp>
        <p:nvSpPr>
          <p:cNvPr id="2" name="Title 1"/>
          <p:cNvSpPr>
            <a:spLocks noGrp="1"/>
          </p:cNvSpPr>
          <p:nvPr>
            <p:ph type="ctrTitle"/>
          </p:nvPr>
        </p:nvSpPr>
        <p:spPr>
          <a:xfrm>
            <a:off x="685800" y="3668167"/>
            <a:ext cx="7772400" cy="1470025"/>
          </a:xfrm>
        </p:spPr>
        <p:txBody>
          <a:bodyPr>
            <a:normAutofit/>
          </a:bodyPr>
          <a:lstStyle>
            <a:lvl1pPr>
              <a:defRPr sz="3200">
                <a:solidFill>
                  <a:schemeClr val="bg1"/>
                </a:solidFill>
              </a:defRPr>
            </a:lvl1pPr>
          </a:lstStyle>
          <a:p>
            <a:r>
              <a:rPr lang="en-US" dirty="0" smtClean="0"/>
              <a:t>Click to edit Master title style</a:t>
            </a:r>
            <a:endParaRPr lang="vi-VN" dirty="0"/>
          </a:p>
        </p:txBody>
      </p:sp>
      <p:pic>
        <p:nvPicPr>
          <p:cNvPr id="11" name="Picture 20" descr="HRNS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7175" y="5927725"/>
            <a:ext cx="35861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6503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401279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7785177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22994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84223195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74087311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1957628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257090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0" y="-23458"/>
            <a:ext cx="9280035" cy="51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1"/>
          <p:cNvSpPr>
            <a:spLocks noChangeArrowheads="1"/>
          </p:cNvSpPr>
          <p:nvPr userDrawn="1"/>
        </p:nvSpPr>
        <p:spPr bwMode="auto">
          <a:xfrm>
            <a:off x="-9525" y="3717925"/>
            <a:ext cx="9144000" cy="1439863"/>
          </a:xfrm>
          <a:prstGeom prst="rect">
            <a:avLst/>
          </a:prstGeom>
          <a:solidFill>
            <a:srgbClr val="D5F5D3">
              <a:alpha val="30000"/>
            </a:srgbClr>
          </a:solidFill>
          <a:ln>
            <a:noFill/>
          </a:ln>
          <a:effectLst/>
        </p:spPr>
        <p:txBody>
          <a:bodyPr wrap="none" anchor="ctr"/>
          <a:lstStyle/>
          <a:p>
            <a:endParaRPr lang="vi-VN">
              <a:solidFill>
                <a:prstClr val="black"/>
              </a:solidFill>
            </a:endParaRPr>
          </a:p>
        </p:txBody>
      </p:sp>
      <p:sp>
        <p:nvSpPr>
          <p:cNvPr id="3" name="Subtitle 2"/>
          <p:cNvSpPr>
            <a:spLocks noGrp="1"/>
          </p:cNvSpPr>
          <p:nvPr>
            <p:ph type="subTitle" idx="1"/>
          </p:nvPr>
        </p:nvSpPr>
        <p:spPr>
          <a:xfrm>
            <a:off x="715820" y="5214192"/>
            <a:ext cx="6400800" cy="1512168"/>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vi-VN" dirty="0"/>
          </a:p>
        </p:txBody>
      </p:sp>
      <p:sp>
        <p:nvSpPr>
          <p:cNvPr id="2" name="Title 1"/>
          <p:cNvSpPr>
            <a:spLocks noGrp="1"/>
          </p:cNvSpPr>
          <p:nvPr>
            <p:ph type="ctrTitle"/>
          </p:nvPr>
        </p:nvSpPr>
        <p:spPr>
          <a:xfrm>
            <a:off x="685800" y="3789040"/>
            <a:ext cx="7772400" cy="1205136"/>
          </a:xfrm>
        </p:spPr>
        <p:txBody>
          <a:bodyPr anchor="t" anchorCtr="0">
            <a:noAutofit/>
          </a:bodyPr>
          <a:lstStyle>
            <a:lvl1pPr>
              <a:defRPr sz="3200">
                <a:solidFill>
                  <a:schemeClr val="bg1"/>
                </a:solidFill>
              </a:defRPr>
            </a:lvl1pPr>
          </a:lstStyle>
          <a:p>
            <a:r>
              <a:rPr lang="en-US" dirty="0" smtClean="0"/>
              <a:t>Click to edit Master title style</a:t>
            </a:r>
            <a:endParaRPr lang="vi-VN" dirty="0"/>
          </a:p>
        </p:txBody>
      </p:sp>
      <p:pic>
        <p:nvPicPr>
          <p:cNvPr id="11" name="Picture 20" descr="HRNS_logo_RGB"/>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463585" y="6127576"/>
            <a:ext cx="35861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1550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68883"/>
            <a:ext cx="8229600" cy="504057"/>
          </a:xfrm>
        </p:spPr>
        <p:txBody>
          <a:bodyPr>
            <a:noAutofit/>
          </a:bodyPr>
          <a:lstStyle>
            <a:lvl1pPr>
              <a:defRPr sz="2800"/>
            </a:lvl1pPr>
          </a:lstStyle>
          <a:p>
            <a:r>
              <a:rPr lang="en-US" dirty="0" smtClean="0"/>
              <a:t>Click to edit Master title style</a:t>
            </a:r>
            <a:endParaRPr lang="vi-VN" dirty="0"/>
          </a:p>
        </p:txBody>
      </p:sp>
      <p:sp>
        <p:nvSpPr>
          <p:cNvPr id="3" name="Content Placeholder 2"/>
          <p:cNvSpPr>
            <a:spLocks noGrp="1"/>
          </p:cNvSpPr>
          <p:nvPr>
            <p:ph idx="1"/>
          </p:nvPr>
        </p:nvSpPr>
        <p:spPr/>
        <p:txBody>
          <a:bodyPr>
            <a:noAutofit/>
          </a:bodyPr>
          <a:lstStyle>
            <a:lvl1pPr>
              <a:defRPr sz="1800"/>
            </a:lvl1pPr>
            <a:lvl2pPr>
              <a:defRPr sz="1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vi-VN" dirty="0"/>
          </a:p>
        </p:txBody>
      </p:sp>
      <p:sp>
        <p:nvSpPr>
          <p:cNvPr id="4" name="Date Placeholder 3"/>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pic>
        <p:nvPicPr>
          <p:cNvPr id="8" name="Picture 20" descr="HRNS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693051" y="6343113"/>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0490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578079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0046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350814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223855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732937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7"/>
          <p:cNvSpPr>
            <a:spLocks noChangeArrowheads="1"/>
          </p:cNvSpPr>
          <p:nvPr userDrawn="1"/>
        </p:nvSpPr>
        <p:spPr bwMode="auto">
          <a:xfrm>
            <a:off x="0" y="0"/>
            <a:ext cx="9144000" cy="764704"/>
          </a:xfrm>
          <a:prstGeom prst="rect">
            <a:avLst/>
          </a:prstGeom>
          <a:solidFill>
            <a:srgbClr val="A2BD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sp>
        <p:nvSpPr>
          <p:cNvPr id="2" name="Title Placeholder 1"/>
          <p:cNvSpPr>
            <a:spLocks noGrp="1"/>
          </p:cNvSpPr>
          <p:nvPr>
            <p:ph type="title"/>
          </p:nvPr>
        </p:nvSpPr>
        <p:spPr>
          <a:xfrm>
            <a:off x="457200" y="116631"/>
            <a:ext cx="8229600" cy="504057"/>
          </a:xfrm>
          <a:prstGeom prst="rect">
            <a:avLst/>
          </a:prstGeom>
        </p:spPr>
        <p:txBody>
          <a:bodyPr vert="horz" lIns="91440" tIns="45720" rIns="91440" bIns="45720" rtlCol="0" anchor="ctr">
            <a:normAutofit/>
          </a:bodyPr>
          <a:lstStyle/>
          <a:p>
            <a:r>
              <a:rPr lang="en-US" dirty="0" smtClean="0"/>
              <a:t>Click to edit Master title style</a:t>
            </a:r>
            <a:endParaRPr lang="vi-V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vi-V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B5680-5DB3-4EAE-8F69-BDC71C62FB2F}" type="datetimeFigureOut">
              <a:rPr lang="vi-VN" smtClean="0">
                <a:solidFill>
                  <a:prstClr val="black">
                    <a:tint val="75000"/>
                  </a:prstClr>
                </a:solidFill>
              </a:rPr>
              <a:pPr/>
              <a:t>25/06/2017</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6AC99-334A-401D-BF34-A22FF34B288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80813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000" b="1" kern="1200">
          <a:solidFill>
            <a:srgbClr val="C00000"/>
          </a:solidFill>
          <a:latin typeface="Arial" pitchFamily="34" charset="0"/>
          <a:ea typeface="+mn-ea"/>
          <a:cs typeface="Arial" pitchFamily="34" charset="0"/>
        </a:defRPr>
      </a:lvl1pPr>
      <a:lvl2pPr marL="265113" indent="-265113" algn="l" defTabSz="914400" rtl="0" eaLnBrk="1" latinLnBrk="0" hangingPunct="1">
        <a:spcBef>
          <a:spcPct val="20000"/>
        </a:spcBef>
        <a:buClr>
          <a:srgbClr val="C00000"/>
        </a:buClr>
        <a:buFont typeface="Wingdings" pitchFamily="2" charset="2"/>
        <a:buChar char="ü"/>
        <a:defRPr sz="1800" kern="1200">
          <a:solidFill>
            <a:schemeClr val="tx1"/>
          </a:solidFill>
          <a:latin typeface="Arial" pitchFamily="34" charset="0"/>
          <a:ea typeface="+mn-ea"/>
          <a:cs typeface="Arial" pitchFamily="34" charset="0"/>
        </a:defRPr>
      </a:lvl2pPr>
      <a:lvl3pPr marL="542925" indent="-277813"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extLst>
      <p:ext uri="{BB962C8B-B14F-4D97-AF65-F5344CB8AC3E}">
        <p14:creationId xmlns:p14="http://schemas.microsoft.com/office/powerpoint/2010/main" val="330462896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2"/>
          <p:cNvSpPr>
            <a:spLocks noGrp="1"/>
          </p:cNvSpPr>
          <p:nvPr>
            <p:ph type="subTitle" idx="1"/>
          </p:nvPr>
        </p:nvSpPr>
        <p:spPr>
          <a:xfrm>
            <a:off x="467544" y="5337200"/>
            <a:ext cx="3714750" cy="900112"/>
          </a:xfrm>
        </p:spPr>
        <p:txBody>
          <a:bodyPr>
            <a:noAutofit/>
          </a:bodyPr>
          <a:lstStyle/>
          <a:p>
            <a:pPr eaLnBrk="1" hangingPunct="1"/>
            <a:r>
              <a:rPr lang="de-DE" sz="1800" b="1" dirty="0" smtClean="0"/>
              <a:t>Dr. Dave A. D‘haeze</a:t>
            </a:r>
          </a:p>
          <a:p>
            <a:pPr eaLnBrk="1" hangingPunct="1"/>
            <a:r>
              <a:rPr lang="de-DE" sz="1800" dirty="0"/>
              <a:t>C&amp;C Workshop, Lam Dong</a:t>
            </a:r>
          </a:p>
          <a:p>
            <a:pPr eaLnBrk="1" hangingPunct="1"/>
            <a:r>
              <a:rPr lang="de-DE" sz="1800" b="1" dirty="0" smtClean="0"/>
              <a:t>July, 2017</a:t>
            </a:r>
            <a:endParaRPr lang="en-US" sz="1800" b="1" dirty="0" smtClean="0"/>
          </a:p>
        </p:txBody>
      </p:sp>
      <p:sp>
        <p:nvSpPr>
          <p:cNvPr id="8194" name="Title 1"/>
          <p:cNvSpPr>
            <a:spLocks noGrp="1"/>
          </p:cNvSpPr>
          <p:nvPr>
            <p:ph type="ctrTitle"/>
          </p:nvPr>
        </p:nvSpPr>
        <p:spPr>
          <a:xfrm>
            <a:off x="11968" y="3788870"/>
            <a:ext cx="9132032" cy="1635076"/>
          </a:xfrm>
        </p:spPr>
        <p:txBody>
          <a:bodyPr>
            <a:normAutofit/>
          </a:bodyPr>
          <a:lstStyle/>
          <a:p>
            <a:pPr algn="ctr"/>
            <a:r>
              <a:rPr lang="en-US" sz="3600" b="1" dirty="0" smtClean="0">
                <a:effectLst>
                  <a:outerShdw blurRad="38100" dist="38100" dir="2700000" algn="tl">
                    <a:srgbClr val="000000">
                      <a:alpha val="43137"/>
                    </a:srgbClr>
                  </a:outerShdw>
                </a:effectLst>
              </a:rPr>
              <a:t>Sustainable </a:t>
            </a:r>
            <a:r>
              <a:rPr lang="en-US" sz="3600" b="1" dirty="0">
                <a:effectLst>
                  <a:outerShdw blurRad="38100" dist="38100" dir="2700000" algn="tl">
                    <a:srgbClr val="000000">
                      <a:alpha val="43137"/>
                    </a:srgbClr>
                  </a:outerShdw>
                </a:effectLst>
              </a:rPr>
              <a:t>coffee </a:t>
            </a:r>
            <a:r>
              <a:rPr lang="en-US" sz="3600" b="1" dirty="0" smtClean="0">
                <a:effectLst>
                  <a:outerShdw blurRad="38100" dist="38100" dir="2700000" algn="tl">
                    <a:srgbClr val="000000">
                      <a:alpha val="43137"/>
                    </a:srgbClr>
                  </a:outerShdw>
                </a:effectLst>
              </a:rPr>
              <a:t>production </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under changing climatic conditions</a:t>
            </a:r>
            <a:endParaRPr lang="en-US" sz="3600"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5761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Vietnam\Report\2020.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27376" y="1628800"/>
            <a:ext cx="8089247" cy="4197350"/>
          </a:xfrm>
          <a:prstGeom prst="rect">
            <a:avLst/>
          </a:prstGeom>
          <a:noFill/>
          <a:ln w="9525">
            <a:noFill/>
            <a:miter lim="800000"/>
            <a:headEnd/>
            <a:tailEnd/>
          </a:ln>
        </p:spPr>
      </p:pic>
      <p:sp>
        <p:nvSpPr>
          <p:cNvPr id="4" name="Title 1"/>
          <p:cNvSpPr txBox="1">
            <a:spLocks/>
          </p:cNvSpPr>
          <p:nvPr/>
        </p:nvSpPr>
        <p:spPr>
          <a:xfrm>
            <a:off x="297024" y="170116"/>
            <a:ext cx="7732147" cy="100013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900" baseline="0">
                <a:solidFill>
                  <a:schemeClr val="bg1"/>
                </a:solidFill>
                <a:latin typeface="+mj-lt"/>
                <a:ea typeface="+mj-ea"/>
                <a:cs typeface="+mj-cs"/>
              </a:defRPr>
            </a:lvl1pPr>
          </a:lstStyle>
          <a:p>
            <a:r>
              <a:rPr lang="de-DE" sz="2800" b="1" dirty="0" smtClean="0"/>
              <a:t>Vietnam: Land Suitability Predictions - 2020</a:t>
            </a:r>
            <a:endParaRPr lang="en-US" sz="2800" b="1" dirty="0"/>
          </a:p>
        </p:txBody>
      </p:sp>
    </p:spTree>
    <p:extLst>
      <p:ext uri="{BB962C8B-B14F-4D97-AF65-F5344CB8AC3E}">
        <p14:creationId xmlns:p14="http://schemas.microsoft.com/office/powerpoint/2010/main" val="26822077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D:\Vietnam\Report\2050.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27376" y="1616422"/>
            <a:ext cx="8089247" cy="4197350"/>
          </a:xfrm>
          <a:prstGeom prst="rect">
            <a:avLst/>
          </a:prstGeom>
          <a:noFill/>
          <a:ln w="9525">
            <a:noFill/>
            <a:miter lim="800000"/>
            <a:headEnd/>
            <a:tailEnd/>
          </a:ln>
        </p:spPr>
      </p:pic>
      <p:sp>
        <p:nvSpPr>
          <p:cNvPr id="5" name="Textfeld 4"/>
          <p:cNvSpPr txBox="1"/>
          <p:nvPr/>
        </p:nvSpPr>
        <p:spPr>
          <a:xfrm>
            <a:off x="3724920" y="980728"/>
            <a:ext cx="4968552" cy="646331"/>
          </a:xfrm>
          <a:prstGeom prst="rect">
            <a:avLst/>
          </a:prstGeom>
          <a:noFill/>
        </p:spPr>
        <p:txBody>
          <a:bodyPr wrap="square" rtlCol="0">
            <a:spAutoFit/>
          </a:bodyPr>
          <a:lstStyle/>
          <a:p>
            <a:r>
              <a:rPr lang="en-AU" b="1" dirty="0" smtClean="0"/>
              <a:t>Optimum producing zone will increase by 2050 to altitude 600 - 1000m </a:t>
            </a:r>
            <a:r>
              <a:rPr lang="en-AU" b="1" dirty="0" err="1" smtClean="0"/>
              <a:t>asl</a:t>
            </a:r>
            <a:r>
              <a:rPr lang="en-AU" b="1" dirty="0" smtClean="0"/>
              <a:t> (currently 300 - 900m </a:t>
            </a:r>
            <a:r>
              <a:rPr lang="en-AU" b="1" dirty="0" err="1" smtClean="0"/>
              <a:t>asl</a:t>
            </a:r>
            <a:r>
              <a:rPr lang="en-AU" b="1" dirty="0" smtClean="0"/>
              <a:t>)</a:t>
            </a:r>
            <a:endParaRPr lang="de-DE" b="1" dirty="0"/>
          </a:p>
        </p:txBody>
      </p:sp>
      <p:sp>
        <p:nvSpPr>
          <p:cNvPr id="6" name="Title 1"/>
          <p:cNvSpPr txBox="1">
            <a:spLocks/>
          </p:cNvSpPr>
          <p:nvPr/>
        </p:nvSpPr>
        <p:spPr>
          <a:xfrm>
            <a:off x="297024" y="170116"/>
            <a:ext cx="7732147" cy="100013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900" baseline="0">
                <a:solidFill>
                  <a:schemeClr val="bg1"/>
                </a:solidFill>
                <a:latin typeface="+mj-lt"/>
                <a:ea typeface="+mj-ea"/>
                <a:cs typeface="+mj-cs"/>
              </a:defRPr>
            </a:lvl1pPr>
          </a:lstStyle>
          <a:p>
            <a:r>
              <a:rPr lang="de-DE" sz="2800" b="1" dirty="0" smtClean="0"/>
              <a:t>Vietnam: Land Suitability Predictions - 2050</a:t>
            </a:r>
            <a:endParaRPr lang="en-US" sz="2800" b="1" dirty="0"/>
          </a:p>
        </p:txBody>
      </p:sp>
    </p:spTree>
    <p:extLst>
      <p:ext uri="{BB962C8B-B14F-4D97-AF65-F5344CB8AC3E}">
        <p14:creationId xmlns:p14="http://schemas.microsoft.com/office/powerpoint/2010/main" val="16351620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65583"/>
            <a:ext cx="9150020" cy="52292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1043608" y="2856115"/>
            <a:ext cx="2088232" cy="2409131"/>
          </a:xfrm>
          <a:solidFill>
            <a:schemeClr val="accent1">
              <a:alpha val="62000"/>
            </a:schemeClr>
          </a:solidFill>
        </p:spPr>
        <p:txBody>
          <a:bodyPr>
            <a:normAutofit fontScale="92500" lnSpcReduction="10000"/>
          </a:bodyPr>
          <a:lstStyle/>
          <a:p>
            <a:pPr marL="0" indent="0">
              <a:buNone/>
            </a:pPr>
            <a:r>
              <a:rPr lang="de-DE" sz="1800" b="1" dirty="0" smtClean="0">
                <a:solidFill>
                  <a:schemeClr val="bg1"/>
                </a:solidFill>
              </a:rPr>
              <a:t>Natural Resources</a:t>
            </a:r>
          </a:p>
          <a:p>
            <a:pPr marL="0" indent="0">
              <a:buNone/>
            </a:pPr>
            <a:r>
              <a:rPr lang="de-DE" sz="1800" b="1" dirty="0" smtClean="0">
                <a:solidFill>
                  <a:schemeClr val="bg1"/>
                </a:solidFill>
              </a:rPr>
              <a:t>Yield</a:t>
            </a:r>
          </a:p>
          <a:p>
            <a:pPr marL="0" indent="0">
              <a:buNone/>
            </a:pPr>
            <a:r>
              <a:rPr lang="de-DE" sz="1800" b="1" dirty="0" err="1" smtClean="0">
                <a:solidFill>
                  <a:schemeClr val="bg1"/>
                </a:solidFill>
              </a:rPr>
              <a:t>Production</a:t>
            </a:r>
            <a:r>
              <a:rPr lang="de-DE" sz="1800" b="1" dirty="0" smtClean="0">
                <a:solidFill>
                  <a:schemeClr val="bg1"/>
                </a:solidFill>
              </a:rPr>
              <a:t> </a:t>
            </a:r>
            <a:r>
              <a:rPr lang="de-DE" sz="1800" b="1" dirty="0" err="1" smtClean="0">
                <a:solidFill>
                  <a:schemeClr val="bg1"/>
                </a:solidFill>
              </a:rPr>
              <a:t>costs</a:t>
            </a:r>
            <a:endParaRPr lang="de-DE" sz="1800" b="1" dirty="0">
              <a:solidFill>
                <a:schemeClr val="bg1"/>
              </a:solidFill>
            </a:endParaRPr>
          </a:p>
          <a:p>
            <a:pPr marL="0" indent="0">
              <a:buNone/>
            </a:pPr>
            <a:r>
              <a:rPr lang="de-DE" sz="1800" b="1" dirty="0" smtClean="0">
                <a:solidFill>
                  <a:schemeClr val="bg1"/>
                </a:solidFill>
              </a:rPr>
              <a:t>Quality</a:t>
            </a:r>
          </a:p>
          <a:p>
            <a:pPr marL="0" indent="0">
              <a:buNone/>
            </a:pPr>
            <a:r>
              <a:rPr lang="de-DE" sz="1800" b="1" dirty="0" smtClean="0">
                <a:solidFill>
                  <a:schemeClr val="bg1"/>
                </a:solidFill>
              </a:rPr>
              <a:t>Market </a:t>
            </a:r>
            <a:r>
              <a:rPr lang="de-DE" sz="1800" b="1" dirty="0" err="1" smtClean="0">
                <a:solidFill>
                  <a:schemeClr val="bg1"/>
                </a:solidFill>
              </a:rPr>
              <a:t>volatility</a:t>
            </a:r>
            <a:endParaRPr lang="de-DE" sz="1800" b="1" dirty="0" smtClean="0">
              <a:solidFill>
                <a:schemeClr val="bg1"/>
              </a:solidFill>
            </a:endParaRPr>
          </a:p>
          <a:p>
            <a:pPr marL="0" indent="0">
              <a:buNone/>
            </a:pPr>
            <a:r>
              <a:rPr lang="de-DE" sz="1800" b="1" dirty="0" smtClean="0">
                <a:solidFill>
                  <a:schemeClr val="bg1"/>
                </a:solidFill>
              </a:rPr>
              <a:t>Income/Livelihood</a:t>
            </a:r>
          </a:p>
          <a:p>
            <a:pPr marL="0" indent="0">
              <a:buNone/>
            </a:pPr>
            <a:r>
              <a:rPr lang="de-DE" sz="1800" b="1" dirty="0" smtClean="0">
                <a:solidFill>
                  <a:schemeClr val="bg1"/>
                </a:solidFill>
              </a:rPr>
              <a:t>Motivation</a:t>
            </a:r>
            <a:endParaRPr lang="en-US" sz="1800" b="1" dirty="0">
              <a:solidFill>
                <a:schemeClr val="bg1"/>
              </a:solidFill>
            </a:endParaRPr>
          </a:p>
        </p:txBody>
      </p:sp>
      <p:sp>
        <p:nvSpPr>
          <p:cNvPr id="4" name="Pentagon 3"/>
          <p:cNvSpPr/>
          <p:nvPr/>
        </p:nvSpPr>
        <p:spPr>
          <a:xfrm>
            <a:off x="395536" y="2204864"/>
            <a:ext cx="1440160" cy="432048"/>
          </a:xfrm>
          <a:prstGeom prst="homePlate">
            <a:avLst/>
          </a:prstGeom>
          <a:ln>
            <a:solidFill>
              <a:srgbClr val="DC4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2185392" y="2204864"/>
            <a:ext cx="1368152" cy="432048"/>
          </a:xfrm>
          <a:prstGeom prst="chevron">
            <a:avLst/>
          </a:prstGeom>
          <a:ln>
            <a:solidFill>
              <a:srgbClr val="DC4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11560" y="2233672"/>
            <a:ext cx="864096" cy="369332"/>
          </a:xfrm>
          <a:prstGeom prst="rect">
            <a:avLst/>
          </a:prstGeom>
          <a:noFill/>
        </p:spPr>
        <p:txBody>
          <a:bodyPr wrap="square" rtlCol="0">
            <a:spAutoFit/>
          </a:bodyPr>
          <a:lstStyle/>
          <a:p>
            <a:r>
              <a:rPr lang="de-DE" dirty="0" smtClean="0">
                <a:solidFill>
                  <a:schemeClr val="bg1"/>
                </a:solidFill>
              </a:rPr>
              <a:t>Farmer</a:t>
            </a:r>
            <a:endParaRPr lang="en-US" dirty="0">
              <a:solidFill>
                <a:schemeClr val="bg1"/>
              </a:solidFill>
            </a:endParaRPr>
          </a:p>
        </p:txBody>
      </p:sp>
      <p:sp>
        <p:nvSpPr>
          <p:cNvPr id="7" name="TextBox 6"/>
          <p:cNvSpPr txBox="1"/>
          <p:nvPr/>
        </p:nvSpPr>
        <p:spPr>
          <a:xfrm>
            <a:off x="2367508" y="2220972"/>
            <a:ext cx="1224136" cy="369332"/>
          </a:xfrm>
          <a:prstGeom prst="rect">
            <a:avLst/>
          </a:prstGeom>
          <a:noFill/>
        </p:spPr>
        <p:txBody>
          <a:bodyPr wrap="square" rtlCol="0">
            <a:spAutoFit/>
          </a:bodyPr>
          <a:lstStyle/>
          <a:p>
            <a:r>
              <a:rPr lang="de-DE" dirty="0" smtClean="0">
                <a:solidFill>
                  <a:schemeClr val="bg1"/>
                </a:solidFill>
              </a:rPr>
              <a:t>Processor</a:t>
            </a:r>
            <a:endParaRPr lang="en-US" dirty="0">
              <a:solidFill>
                <a:schemeClr val="bg1"/>
              </a:solidFill>
            </a:endParaRPr>
          </a:p>
        </p:txBody>
      </p:sp>
      <p:sp>
        <p:nvSpPr>
          <p:cNvPr id="8" name="Chevron 7"/>
          <p:cNvSpPr/>
          <p:nvPr/>
        </p:nvSpPr>
        <p:spPr>
          <a:xfrm>
            <a:off x="3913584" y="2204864"/>
            <a:ext cx="1368152" cy="432048"/>
          </a:xfrm>
          <a:prstGeom prst="chevron">
            <a:avLst/>
          </a:prstGeom>
          <a:ln>
            <a:solidFill>
              <a:srgbClr val="DC4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167708" y="2220972"/>
            <a:ext cx="1186036" cy="369332"/>
          </a:xfrm>
          <a:prstGeom prst="rect">
            <a:avLst/>
          </a:prstGeom>
          <a:noFill/>
        </p:spPr>
        <p:txBody>
          <a:bodyPr wrap="square" rtlCol="0">
            <a:spAutoFit/>
          </a:bodyPr>
          <a:lstStyle/>
          <a:p>
            <a:r>
              <a:rPr lang="de-DE" dirty="0" smtClean="0">
                <a:solidFill>
                  <a:schemeClr val="bg1"/>
                </a:solidFill>
              </a:rPr>
              <a:t>Exporter</a:t>
            </a:r>
            <a:endParaRPr lang="en-US" dirty="0">
              <a:solidFill>
                <a:schemeClr val="bg1"/>
              </a:solidFill>
            </a:endParaRPr>
          </a:p>
        </p:txBody>
      </p:sp>
      <p:sp>
        <p:nvSpPr>
          <p:cNvPr id="10" name="Chevron 9"/>
          <p:cNvSpPr/>
          <p:nvPr/>
        </p:nvSpPr>
        <p:spPr>
          <a:xfrm>
            <a:off x="5641776" y="2204864"/>
            <a:ext cx="1368152" cy="432048"/>
          </a:xfrm>
          <a:prstGeom prst="chevron">
            <a:avLst/>
          </a:prstGeom>
          <a:ln>
            <a:solidFill>
              <a:srgbClr val="DC4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929808" y="2220972"/>
            <a:ext cx="970012" cy="369332"/>
          </a:xfrm>
          <a:prstGeom prst="rect">
            <a:avLst/>
          </a:prstGeom>
          <a:noFill/>
        </p:spPr>
        <p:txBody>
          <a:bodyPr wrap="square" rtlCol="0">
            <a:spAutoFit/>
          </a:bodyPr>
          <a:lstStyle/>
          <a:p>
            <a:r>
              <a:rPr lang="de-DE" dirty="0" smtClean="0">
                <a:solidFill>
                  <a:schemeClr val="bg1"/>
                </a:solidFill>
              </a:rPr>
              <a:t>Trader</a:t>
            </a:r>
            <a:endParaRPr lang="en-US" dirty="0">
              <a:solidFill>
                <a:schemeClr val="bg1"/>
              </a:solidFill>
            </a:endParaRPr>
          </a:p>
        </p:txBody>
      </p:sp>
      <p:sp>
        <p:nvSpPr>
          <p:cNvPr id="12" name="Chevron 11"/>
          <p:cNvSpPr/>
          <p:nvPr/>
        </p:nvSpPr>
        <p:spPr>
          <a:xfrm>
            <a:off x="7369968" y="2204864"/>
            <a:ext cx="1368152" cy="432048"/>
          </a:xfrm>
          <a:prstGeom prst="chevron">
            <a:avLst/>
          </a:prstGeom>
          <a:ln>
            <a:solidFill>
              <a:srgbClr val="DC4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624092" y="2220972"/>
            <a:ext cx="1008112" cy="369332"/>
          </a:xfrm>
          <a:prstGeom prst="rect">
            <a:avLst/>
          </a:prstGeom>
          <a:noFill/>
          <a:ln>
            <a:noFill/>
          </a:ln>
        </p:spPr>
        <p:txBody>
          <a:bodyPr wrap="square" rtlCol="0">
            <a:spAutoFit/>
          </a:bodyPr>
          <a:lstStyle/>
          <a:p>
            <a:r>
              <a:rPr lang="de-DE" dirty="0" smtClean="0">
                <a:solidFill>
                  <a:schemeClr val="bg1"/>
                </a:solidFill>
              </a:rPr>
              <a:t>Roaster</a:t>
            </a:r>
            <a:endParaRPr lang="en-US" dirty="0">
              <a:solidFill>
                <a:schemeClr val="bg1"/>
              </a:solidFill>
            </a:endParaRPr>
          </a:p>
        </p:txBody>
      </p:sp>
      <p:sp>
        <p:nvSpPr>
          <p:cNvPr id="24" name="Content Placeholder 2"/>
          <p:cNvSpPr txBox="1">
            <a:spLocks/>
          </p:cNvSpPr>
          <p:nvPr/>
        </p:nvSpPr>
        <p:spPr>
          <a:xfrm>
            <a:off x="5296419" y="2856116"/>
            <a:ext cx="1971972" cy="2409131"/>
          </a:xfrm>
          <a:prstGeom prst="rect">
            <a:avLst/>
          </a:prstGeom>
          <a:solidFill>
            <a:schemeClr val="accent1">
              <a:alpha val="62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sz="1800" b="1" dirty="0" err="1" smtClean="0">
                <a:solidFill>
                  <a:schemeClr val="bg1"/>
                </a:solidFill>
              </a:rPr>
              <a:t>Availability</a:t>
            </a:r>
            <a:endParaRPr lang="de-DE" sz="1800" b="1" dirty="0" smtClean="0">
              <a:solidFill>
                <a:schemeClr val="bg1"/>
              </a:solidFill>
            </a:endParaRPr>
          </a:p>
          <a:p>
            <a:pPr marL="0" indent="0">
              <a:buFont typeface="Arial" pitchFamily="34" charset="0"/>
              <a:buNone/>
            </a:pPr>
            <a:r>
              <a:rPr lang="de-DE" sz="1800" b="1" dirty="0" smtClean="0">
                <a:solidFill>
                  <a:schemeClr val="bg1"/>
                </a:solidFill>
              </a:rPr>
              <a:t>Price</a:t>
            </a:r>
          </a:p>
          <a:p>
            <a:pPr marL="0" indent="0">
              <a:buFont typeface="Arial" pitchFamily="34" charset="0"/>
              <a:buNone/>
            </a:pPr>
            <a:r>
              <a:rPr lang="de-DE" sz="1800" b="1" dirty="0" err="1" smtClean="0">
                <a:solidFill>
                  <a:schemeClr val="bg1"/>
                </a:solidFill>
              </a:rPr>
              <a:t>Blend</a:t>
            </a:r>
            <a:endParaRPr lang="de-DE" sz="1800" b="1" dirty="0" smtClean="0">
              <a:solidFill>
                <a:schemeClr val="bg1"/>
              </a:solidFill>
            </a:endParaRPr>
          </a:p>
          <a:p>
            <a:pPr marL="0" indent="0">
              <a:buFont typeface="Arial" pitchFamily="34" charset="0"/>
              <a:buNone/>
            </a:pPr>
            <a:r>
              <a:rPr lang="de-DE" sz="1800" b="1" dirty="0" smtClean="0">
                <a:solidFill>
                  <a:schemeClr val="bg1"/>
                </a:solidFill>
              </a:rPr>
              <a:t>Investment </a:t>
            </a:r>
            <a:r>
              <a:rPr lang="de-DE" sz="1800" b="1" dirty="0" err="1" smtClean="0">
                <a:solidFill>
                  <a:schemeClr val="bg1"/>
                </a:solidFill>
              </a:rPr>
              <a:t>Risk</a:t>
            </a:r>
            <a:endParaRPr lang="de-DE" sz="1800" b="1" dirty="0" smtClean="0">
              <a:solidFill>
                <a:schemeClr val="bg1"/>
              </a:solidFill>
            </a:endParaRPr>
          </a:p>
          <a:p>
            <a:pPr marL="0" indent="0">
              <a:buFont typeface="Arial" pitchFamily="34" charset="0"/>
              <a:buNone/>
            </a:pPr>
            <a:r>
              <a:rPr lang="de-DE" sz="1800" b="1" dirty="0" smtClean="0">
                <a:solidFill>
                  <a:schemeClr val="bg1"/>
                </a:solidFill>
              </a:rPr>
              <a:t>Reputation </a:t>
            </a:r>
          </a:p>
        </p:txBody>
      </p:sp>
      <p:sp>
        <p:nvSpPr>
          <p:cNvPr id="33" name="Title 1"/>
          <p:cNvSpPr txBox="1">
            <a:spLocks/>
          </p:cNvSpPr>
          <p:nvPr/>
        </p:nvSpPr>
        <p:spPr>
          <a:xfrm>
            <a:off x="323528" y="145375"/>
            <a:ext cx="6097290" cy="10001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400" kern="900" baseline="0">
                <a:solidFill>
                  <a:schemeClr val="bg1"/>
                </a:solidFill>
                <a:latin typeface="+mj-lt"/>
                <a:ea typeface="+mj-ea"/>
                <a:cs typeface="+mj-cs"/>
              </a:defRPr>
            </a:lvl1pPr>
          </a:lstStyle>
          <a:p>
            <a:pPr>
              <a:defRPr/>
            </a:pPr>
            <a:r>
              <a:rPr lang="en-GB" sz="2800" b="1" dirty="0" smtClean="0"/>
              <a:t>Supply chain risks</a:t>
            </a:r>
            <a:br>
              <a:rPr lang="en-GB" sz="2800" b="1" dirty="0" smtClean="0"/>
            </a:br>
            <a:endParaRPr lang="en-GB" sz="2000" b="1" dirty="0"/>
          </a:p>
        </p:txBody>
      </p:sp>
      <p:sp>
        <p:nvSpPr>
          <p:cNvPr id="2" name="Rectangle 1"/>
          <p:cNvSpPr/>
          <p:nvPr/>
        </p:nvSpPr>
        <p:spPr>
          <a:xfrm>
            <a:off x="1043608" y="2856115"/>
            <a:ext cx="6224783" cy="2409131"/>
          </a:xfrm>
          <a:prstGeom prst="rect">
            <a:avLst/>
          </a:prstGeom>
          <a:solidFill>
            <a:srgbClr val="BFBFB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a:spLocks/>
          </p:cNvSpPr>
          <p:nvPr/>
        </p:nvSpPr>
        <p:spPr>
          <a:xfrm>
            <a:off x="2367508" y="2783411"/>
            <a:ext cx="3644652" cy="2554545"/>
          </a:xfrm>
          <a:prstGeom prst="rect">
            <a:avLst/>
          </a:prstGeom>
          <a:noFill/>
        </p:spPr>
        <p:txBody>
          <a:bodyPr wrap="square" lIns="144000" rtlCol="0" anchor="ctr">
            <a:spAutoFit/>
          </a:bodyPr>
          <a:lstStyle/>
          <a:p>
            <a:pPr algn="ctr"/>
            <a:r>
              <a:rPr lang="de-DE" sz="8000" b="1" dirty="0" smtClean="0">
                <a:ln w="9525">
                  <a:solidFill>
                    <a:schemeClr val="bg1"/>
                  </a:solidFill>
                  <a:prstDash val="solid"/>
                </a:ln>
                <a:effectLst>
                  <a:outerShdw blurRad="12700" dist="38100" dir="2700000" algn="tl" rotWithShape="0">
                    <a:schemeClr val="bg1">
                      <a:lumMod val="50000"/>
                    </a:schemeClr>
                  </a:outerShdw>
                </a:effectLst>
                <a:latin typeface="DF Foxfiles" panose="020B0603050302020204" pitchFamily="34" charset="0"/>
              </a:rPr>
              <a:t>What  to do?</a:t>
            </a:r>
            <a:endParaRPr lang="en-US" sz="8000" b="1" dirty="0">
              <a:ln w="9525">
                <a:solidFill>
                  <a:schemeClr val="bg1"/>
                </a:solidFill>
                <a:prstDash val="solid"/>
              </a:ln>
              <a:effectLst>
                <a:outerShdw blurRad="12700" dist="38100" dir="2700000" algn="tl" rotWithShape="0">
                  <a:schemeClr val="bg1">
                    <a:lumMod val="50000"/>
                  </a:schemeClr>
                </a:outerShdw>
              </a:effectLst>
              <a:latin typeface="DF Foxfiles" panose="020B0603050302020204" pitchFamily="34" charset="0"/>
            </a:endParaRPr>
          </a:p>
        </p:txBody>
      </p:sp>
    </p:spTree>
    <p:extLst>
      <p:ext uri="{BB962C8B-B14F-4D97-AF65-F5344CB8AC3E}">
        <p14:creationId xmlns:p14="http://schemas.microsoft.com/office/powerpoint/2010/main" val="24068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a:ext>
            </a:extLst>
          </a:blip>
          <a:srcRect/>
          <a:stretch>
            <a:fillRect/>
          </a:stretch>
        </p:blipFill>
        <p:spPr bwMode="auto">
          <a:xfrm>
            <a:off x="251520" y="908720"/>
            <a:ext cx="3744416" cy="508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5308" y="188639"/>
            <a:ext cx="8229600" cy="504057"/>
          </a:xfrm>
        </p:spPr>
        <p:txBody>
          <a:bodyPr>
            <a:noAutofit/>
          </a:bodyPr>
          <a:lstStyle/>
          <a:p>
            <a:r>
              <a:rPr lang="de-DE" b="1" dirty="0" smtClean="0">
                <a:latin typeface="+mj-lt"/>
              </a:rPr>
              <a:t>Paris Agreement</a:t>
            </a:r>
            <a:endParaRPr lang="de-DE" b="1" dirty="0">
              <a:latin typeface="+mj-lt"/>
            </a:endParaRPr>
          </a:p>
        </p:txBody>
      </p:sp>
      <p:sp>
        <p:nvSpPr>
          <p:cNvPr id="3" name="Content Placeholder 2"/>
          <p:cNvSpPr>
            <a:spLocks noGrp="1"/>
          </p:cNvSpPr>
          <p:nvPr>
            <p:ph idx="1"/>
          </p:nvPr>
        </p:nvSpPr>
        <p:spPr>
          <a:xfrm>
            <a:off x="457200" y="908720"/>
            <a:ext cx="8363272" cy="4197361"/>
          </a:xfrm>
        </p:spPr>
        <p:txBody>
          <a:bodyPr>
            <a:normAutofit/>
          </a:bodyPr>
          <a:lstStyle/>
          <a:p>
            <a:pPr marL="0" indent="0">
              <a:lnSpc>
                <a:spcPct val="150000"/>
              </a:lnSpc>
              <a:buNone/>
            </a:pPr>
            <a:r>
              <a:rPr lang="en-US" b="1" dirty="0" smtClean="0">
                <a:solidFill>
                  <a:schemeClr val="tx1"/>
                </a:solidFill>
                <a:latin typeface="+mn-lt"/>
              </a:rPr>
              <a:t>Objectives</a:t>
            </a:r>
          </a:p>
          <a:p>
            <a:pPr marL="285750" indent="-285750">
              <a:buFont typeface="Wingdings" panose="05000000000000000000" pitchFamily="2" charset="2"/>
              <a:buChar char="ü"/>
            </a:pPr>
            <a:r>
              <a:rPr lang="en-US" b="1" dirty="0" smtClean="0">
                <a:solidFill>
                  <a:schemeClr val="tx1"/>
                </a:solidFill>
                <a:latin typeface="+mn-lt"/>
              </a:rPr>
              <a:t>Keep global </a:t>
            </a:r>
            <a:r>
              <a:rPr lang="en-US" b="1" dirty="0">
                <a:solidFill>
                  <a:schemeClr val="tx1"/>
                </a:solidFill>
                <a:latin typeface="+mn-lt"/>
              </a:rPr>
              <a:t>temperature rise </a:t>
            </a:r>
            <a:r>
              <a:rPr lang="en-US" b="1" dirty="0" smtClean="0">
                <a:solidFill>
                  <a:schemeClr val="tx1"/>
                </a:solidFill>
                <a:latin typeface="+mn-lt"/>
              </a:rPr>
              <a:t>below </a:t>
            </a:r>
            <a:r>
              <a:rPr lang="en-US" b="1" dirty="0">
                <a:solidFill>
                  <a:schemeClr val="tx1"/>
                </a:solidFill>
                <a:latin typeface="+mn-lt"/>
              </a:rPr>
              <a:t>2 degrees Celsius above </a:t>
            </a:r>
            <a:r>
              <a:rPr lang="en-US" b="1" dirty="0" smtClean="0">
                <a:solidFill>
                  <a:schemeClr val="tx1"/>
                </a:solidFill>
                <a:latin typeface="+mn-lt"/>
              </a:rPr>
              <a:t>pre-industrial levels</a:t>
            </a:r>
          </a:p>
          <a:p>
            <a:pPr marL="285750" indent="-285750">
              <a:buFont typeface="Wingdings" panose="05000000000000000000" pitchFamily="2" charset="2"/>
              <a:buChar char="ü"/>
            </a:pPr>
            <a:r>
              <a:rPr lang="en-US" b="1" dirty="0" smtClean="0">
                <a:solidFill>
                  <a:schemeClr val="tx1"/>
                </a:solidFill>
                <a:latin typeface="+mn-lt"/>
              </a:rPr>
              <a:t>Pursue efforts </a:t>
            </a:r>
            <a:r>
              <a:rPr lang="en-US" b="1" dirty="0">
                <a:solidFill>
                  <a:schemeClr val="tx1"/>
                </a:solidFill>
                <a:latin typeface="+mn-lt"/>
              </a:rPr>
              <a:t>to </a:t>
            </a:r>
            <a:r>
              <a:rPr lang="en-US" b="1" dirty="0" smtClean="0">
                <a:solidFill>
                  <a:schemeClr val="tx1"/>
                </a:solidFill>
                <a:latin typeface="+mn-lt"/>
              </a:rPr>
              <a:t>limit </a:t>
            </a:r>
            <a:r>
              <a:rPr lang="en-US" b="1" dirty="0">
                <a:solidFill>
                  <a:schemeClr val="tx1"/>
                </a:solidFill>
                <a:latin typeface="+mn-lt"/>
              </a:rPr>
              <a:t>temperature increase even further to 1.5 degrees </a:t>
            </a:r>
            <a:r>
              <a:rPr lang="en-US" b="1" dirty="0" smtClean="0">
                <a:solidFill>
                  <a:schemeClr val="tx1"/>
                </a:solidFill>
                <a:latin typeface="+mn-lt"/>
              </a:rPr>
              <a:t>Celsius</a:t>
            </a:r>
            <a:endParaRPr lang="de-DE" b="1" dirty="0">
              <a:solidFill>
                <a:schemeClr val="tx1"/>
              </a:solidFill>
              <a:latin typeface="+mn-lt"/>
            </a:endParaRPr>
          </a:p>
        </p:txBody>
      </p:sp>
      <p:pic>
        <p:nvPicPr>
          <p:cNvPr id="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0837" y="2348880"/>
            <a:ext cx="5069635" cy="337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0310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smtClean="0">
                <a:latin typeface="+mj-lt"/>
              </a:rPr>
              <a:t>The </a:t>
            </a:r>
            <a:r>
              <a:rPr lang="de-DE" b="1" dirty="0" err="1" smtClean="0">
                <a:latin typeface="+mj-lt"/>
              </a:rPr>
              <a:t>importance</a:t>
            </a:r>
            <a:r>
              <a:rPr lang="de-DE" b="1" dirty="0" smtClean="0">
                <a:latin typeface="+mj-lt"/>
              </a:rPr>
              <a:t> </a:t>
            </a:r>
            <a:r>
              <a:rPr lang="de-DE" b="1" dirty="0" err="1" smtClean="0">
                <a:latin typeface="+mj-lt"/>
              </a:rPr>
              <a:t>of</a:t>
            </a:r>
            <a:r>
              <a:rPr lang="de-DE" b="1" dirty="0" smtClean="0">
                <a:latin typeface="+mj-lt"/>
              </a:rPr>
              <a:t> </a:t>
            </a:r>
            <a:r>
              <a:rPr lang="de-DE" b="1" dirty="0" err="1" smtClean="0">
                <a:latin typeface="+mj-lt"/>
              </a:rPr>
              <a:t>coffee</a:t>
            </a:r>
            <a:endParaRPr lang="en-US" b="1" dirty="0">
              <a:latin typeface="+mj-lt"/>
            </a:endParaRPr>
          </a:p>
        </p:txBody>
      </p:sp>
      <p:sp>
        <p:nvSpPr>
          <p:cNvPr id="3" name="Content Placeholder 2"/>
          <p:cNvSpPr>
            <a:spLocks noGrp="1"/>
          </p:cNvSpPr>
          <p:nvPr>
            <p:ph idx="1"/>
          </p:nvPr>
        </p:nvSpPr>
        <p:spPr>
          <a:xfrm>
            <a:off x="457200" y="1135285"/>
            <a:ext cx="8229600" cy="4525963"/>
          </a:xfrm>
        </p:spPr>
        <p:txBody>
          <a:bodyPr>
            <a:normAutofit/>
          </a:bodyPr>
          <a:lstStyle/>
          <a:p>
            <a:pPr marL="285750" indent="-285750">
              <a:lnSpc>
                <a:spcPct val="150000"/>
              </a:lnSpc>
              <a:buFont typeface="Wingdings" panose="05000000000000000000" pitchFamily="2" charset="2"/>
              <a:buChar char="ü"/>
            </a:pPr>
            <a:r>
              <a:rPr lang="de-DE" b="1" dirty="0" smtClean="0">
                <a:solidFill>
                  <a:schemeClr val="tx1"/>
                </a:solidFill>
                <a:latin typeface="+mn-lt"/>
              </a:rPr>
              <a:t>Coffee </a:t>
            </a:r>
            <a:r>
              <a:rPr lang="de-DE" b="1" dirty="0" smtClean="0">
                <a:solidFill>
                  <a:schemeClr val="tx1"/>
                </a:solidFill>
                <a:latin typeface="+mn-lt"/>
              </a:rPr>
              <a:t>production in </a:t>
            </a:r>
            <a:r>
              <a:rPr lang="de-DE" b="1" dirty="0" smtClean="0">
                <a:solidFill>
                  <a:schemeClr val="tx1"/>
                </a:solidFill>
                <a:latin typeface="+mn-lt"/>
              </a:rPr>
              <a:t>70 countries</a:t>
            </a:r>
          </a:p>
          <a:p>
            <a:pPr marL="285750" indent="-285750">
              <a:lnSpc>
                <a:spcPct val="150000"/>
              </a:lnSpc>
              <a:buFont typeface="Wingdings" panose="05000000000000000000" pitchFamily="2" charset="2"/>
              <a:buChar char="ü"/>
            </a:pPr>
            <a:r>
              <a:rPr lang="de-DE" b="1" dirty="0" smtClean="0">
                <a:solidFill>
                  <a:schemeClr val="tx1"/>
                </a:solidFill>
                <a:latin typeface="+mn-lt"/>
              </a:rPr>
              <a:t>100 </a:t>
            </a:r>
            <a:r>
              <a:rPr lang="de-DE" b="1" dirty="0" smtClean="0">
                <a:solidFill>
                  <a:schemeClr val="tx1"/>
                </a:solidFill>
                <a:latin typeface="+mn-lt"/>
              </a:rPr>
              <a:t>million people involved</a:t>
            </a:r>
            <a:endParaRPr lang="de-DE" b="1" dirty="0" smtClean="0">
              <a:solidFill>
                <a:schemeClr val="tx1"/>
              </a:solidFill>
              <a:latin typeface="+mn-lt"/>
            </a:endParaRPr>
          </a:p>
          <a:p>
            <a:pPr marL="285750" indent="-285750">
              <a:lnSpc>
                <a:spcPct val="150000"/>
              </a:lnSpc>
              <a:buFont typeface="Wingdings" panose="05000000000000000000" pitchFamily="2" charset="2"/>
              <a:buChar char="ü"/>
            </a:pPr>
            <a:r>
              <a:rPr lang="de-DE" b="1" dirty="0" smtClean="0">
                <a:solidFill>
                  <a:schemeClr val="tx1"/>
                </a:solidFill>
                <a:latin typeface="+mn-lt"/>
              </a:rPr>
              <a:t>70% smallholders</a:t>
            </a:r>
          </a:p>
          <a:p>
            <a:pPr marL="285750" indent="-285750">
              <a:lnSpc>
                <a:spcPct val="150000"/>
              </a:lnSpc>
              <a:buFont typeface="Wingdings" panose="05000000000000000000" pitchFamily="2" charset="2"/>
              <a:buChar char="ü"/>
            </a:pPr>
            <a:r>
              <a:rPr lang="de-DE" b="1" dirty="0" smtClean="0">
                <a:solidFill>
                  <a:schemeClr val="tx1"/>
                </a:solidFill>
                <a:latin typeface="+mn-lt"/>
              </a:rPr>
              <a:t>90% produced in developing countries</a:t>
            </a:r>
          </a:p>
          <a:p>
            <a:pPr marL="285750" indent="-285750">
              <a:lnSpc>
                <a:spcPct val="150000"/>
              </a:lnSpc>
              <a:buFont typeface="Wingdings" panose="05000000000000000000" pitchFamily="2" charset="2"/>
              <a:buChar char="ü"/>
            </a:pPr>
            <a:r>
              <a:rPr lang="de-DE" b="1" dirty="0" err="1" smtClean="0">
                <a:solidFill>
                  <a:schemeClr val="tx1"/>
                </a:solidFill>
                <a:latin typeface="+mn-lt"/>
              </a:rPr>
              <a:t>Pioneer</a:t>
            </a:r>
            <a:r>
              <a:rPr lang="de-DE" b="1" dirty="0" smtClean="0">
                <a:solidFill>
                  <a:schemeClr val="tx1"/>
                </a:solidFill>
                <a:latin typeface="+mn-lt"/>
              </a:rPr>
              <a:t> </a:t>
            </a:r>
            <a:r>
              <a:rPr lang="de-DE" b="1" dirty="0" err="1" smtClean="0">
                <a:solidFill>
                  <a:schemeClr val="tx1"/>
                </a:solidFill>
                <a:latin typeface="+mn-lt"/>
              </a:rPr>
              <a:t>activies</a:t>
            </a:r>
            <a:r>
              <a:rPr lang="de-DE" b="1" dirty="0" smtClean="0">
                <a:solidFill>
                  <a:schemeClr val="tx1"/>
                </a:solidFill>
                <a:latin typeface="+mn-lt"/>
              </a:rPr>
              <a:t> </a:t>
            </a:r>
            <a:r>
              <a:rPr lang="de-DE" b="1" dirty="0" err="1" smtClean="0">
                <a:solidFill>
                  <a:schemeClr val="tx1"/>
                </a:solidFill>
                <a:latin typeface="+mn-lt"/>
              </a:rPr>
              <a:t>showcase</a:t>
            </a:r>
            <a:r>
              <a:rPr lang="de-DE" b="1" dirty="0" smtClean="0">
                <a:solidFill>
                  <a:schemeClr val="tx1"/>
                </a:solidFill>
                <a:latin typeface="+mn-lt"/>
              </a:rPr>
              <a:t> </a:t>
            </a:r>
            <a:r>
              <a:rPr lang="de-DE" b="1" dirty="0" err="1" smtClean="0">
                <a:solidFill>
                  <a:schemeClr val="tx1"/>
                </a:solidFill>
                <a:latin typeface="+mn-lt"/>
              </a:rPr>
              <a:t>the</a:t>
            </a:r>
            <a:r>
              <a:rPr lang="de-DE" b="1" dirty="0" smtClean="0">
                <a:solidFill>
                  <a:schemeClr val="tx1"/>
                </a:solidFill>
                <a:latin typeface="+mn-lt"/>
              </a:rPr>
              <a:t> potential (</a:t>
            </a:r>
            <a:r>
              <a:rPr lang="de-DE" b="1" dirty="0" err="1" smtClean="0">
                <a:solidFill>
                  <a:schemeClr val="tx1"/>
                </a:solidFill>
                <a:latin typeface="+mn-lt"/>
              </a:rPr>
              <a:t>productivity</a:t>
            </a:r>
            <a:r>
              <a:rPr lang="de-DE" b="1" dirty="0" smtClean="0">
                <a:solidFill>
                  <a:schemeClr val="tx1"/>
                </a:solidFill>
                <a:latin typeface="+mn-lt"/>
              </a:rPr>
              <a:t>; </a:t>
            </a:r>
            <a:r>
              <a:rPr lang="de-DE" b="1" dirty="0" err="1" smtClean="0">
                <a:solidFill>
                  <a:schemeClr val="tx1"/>
                </a:solidFill>
                <a:latin typeface="+mn-lt"/>
              </a:rPr>
              <a:t>mitigation</a:t>
            </a:r>
            <a:r>
              <a:rPr lang="de-DE" b="1" dirty="0" smtClean="0">
                <a:solidFill>
                  <a:schemeClr val="tx1"/>
                </a:solidFill>
                <a:latin typeface="+mn-lt"/>
              </a:rPr>
              <a:t>; </a:t>
            </a:r>
            <a:r>
              <a:rPr lang="de-DE" b="1" dirty="0" err="1" smtClean="0">
                <a:solidFill>
                  <a:schemeClr val="tx1"/>
                </a:solidFill>
                <a:latin typeface="+mn-lt"/>
              </a:rPr>
              <a:t>adaptation</a:t>
            </a:r>
            <a:r>
              <a:rPr lang="de-DE" b="1" dirty="0" smtClean="0">
                <a:solidFill>
                  <a:schemeClr val="tx1"/>
                </a:solidFill>
                <a:latin typeface="+mn-lt"/>
              </a:rPr>
              <a:t>)</a:t>
            </a:r>
          </a:p>
          <a:p>
            <a:pPr marL="285750" indent="-285750">
              <a:lnSpc>
                <a:spcPct val="150000"/>
              </a:lnSpc>
              <a:buFont typeface="Wingdings" panose="05000000000000000000" pitchFamily="2" charset="2"/>
              <a:buChar char="ü"/>
            </a:pPr>
            <a:r>
              <a:rPr lang="en-US" b="1" dirty="0">
                <a:solidFill>
                  <a:schemeClr val="tx1"/>
                </a:solidFill>
                <a:latin typeface="+mn-lt"/>
              </a:rPr>
              <a:t>Climate-smart </a:t>
            </a:r>
            <a:r>
              <a:rPr lang="en-US" b="1" dirty="0" smtClean="0">
                <a:solidFill>
                  <a:schemeClr val="tx1"/>
                </a:solidFill>
                <a:latin typeface="+mn-lt"/>
              </a:rPr>
              <a:t>production is the way forward</a:t>
            </a:r>
            <a:endParaRPr lang="de-DE" b="1" dirty="0" smtClean="0">
              <a:solidFill>
                <a:schemeClr val="tx1"/>
              </a:solidFill>
              <a:latin typeface="+mn-lt"/>
            </a:endParaRPr>
          </a:p>
          <a:p>
            <a:endParaRPr lang="de-DE" dirty="0" smtClean="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16457516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68280" y="1698477"/>
            <a:ext cx="1800200" cy="1200329"/>
          </a:xfrm>
          <a:prstGeom prst="rect">
            <a:avLst/>
          </a:prstGeom>
          <a:noFill/>
        </p:spPr>
        <p:txBody>
          <a:bodyPr wrap="square" rtlCol="0">
            <a:spAutoFit/>
          </a:bodyPr>
          <a:lstStyle/>
          <a:p>
            <a:pPr algn="r"/>
            <a:r>
              <a:rPr lang="en-US" dirty="0" smtClean="0">
                <a:cs typeface="Arial" panose="020B0604020202020204" pitchFamily="34" charset="0"/>
              </a:rPr>
              <a:t>Mentioned adaptation &amp; mitigation</a:t>
            </a:r>
          </a:p>
          <a:p>
            <a:pPr algn="r"/>
            <a:r>
              <a:rPr lang="en-US" dirty="0" smtClean="0">
                <a:cs typeface="Arial" panose="020B0604020202020204" pitchFamily="34" charset="0"/>
              </a:rPr>
              <a:t>(Yes-Yes)</a:t>
            </a:r>
            <a:endParaRPr lang="en-US" dirty="0">
              <a:cs typeface="Arial" panose="020B0604020202020204" pitchFamily="34" charset="0"/>
            </a:endParaRPr>
          </a:p>
        </p:txBody>
      </p:sp>
      <p:sp>
        <p:nvSpPr>
          <p:cNvPr id="2" name="Title 1"/>
          <p:cNvSpPr>
            <a:spLocks noGrp="1"/>
          </p:cNvSpPr>
          <p:nvPr>
            <p:ph type="title"/>
          </p:nvPr>
        </p:nvSpPr>
        <p:spPr/>
        <p:txBody>
          <a:bodyPr>
            <a:noAutofit/>
          </a:bodyPr>
          <a:lstStyle/>
          <a:p>
            <a:r>
              <a:rPr lang="en-US" b="1" dirty="0" smtClean="0">
                <a:latin typeface="+mj-lt"/>
              </a:rPr>
              <a:t>Intended Nationally Determined Contributions (INDC)</a:t>
            </a:r>
            <a:endParaRPr lang="en-US" b="1" dirty="0">
              <a:latin typeface="+mj-lt"/>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41685130"/>
              </p:ext>
            </p:extLst>
          </p:nvPr>
        </p:nvGraphicFramePr>
        <p:xfrm>
          <a:off x="115008" y="1596548"/>
          <a:ext cx="5194920" cy="4563210"/>
        </p:xfrm>
        <a:graphic>
          <a:graphicData uri="http://schemas.openxmlformats.org/drawingml/2006/table">
            <a:tbl>
              <a:tblPr firstRow="1" bandRow="1">
                <a:tableStyleId>{5940675A-B579-460E-94D1-54222C63F5DA}</a:tableStyleId>
              </a:tblPr>
              <a:tblGrid>
                <a:gridCol w="317562"/>
                <a:gridCol w="484870"/>
                <a:gridCol w="2196244"/>
                <a:gridCol w="2196244"/>
              </a:tblGrid>
              <a:tr h="1771614">
                <a:tc rowSpan="2">
                  <a:txBody>
                    <a:bodyPr/>
                    <a:lstStyle/>
                    <a:p>
                      <a:pPr algn="ctr"/>
                      <a:r>
                        <a:rPr lang="en-US" sz="1400" b="1" dirty="0" smtClean="0">
                          <a:latin typeface="Arial" panose="020B0604020202020204" pitchFamily="34" charset="0"/>
                          <a:cs typeface="Arial" panose="020B0604020202020204" pitchFamily="34" charset="0"/>
                        </a:rPr>
                        <a:t>Adaptation</a:t>
                      </a:r>
                      <a:endParaRPr lang="en-US" sz="1400" b="1" dirty="0">
                        <a:latin typeface="Arial" panose="020B0604020202020204" pitchFamily="34" charset="0"/>
                        <a:cs typeface="Arial" panose="020B0604020202020204" pitchFamily="34" charset="0"/>
                      </a:endParaRPr>
                    </a:p>
                  </a:txBody>
                  <a:tcPr vert="vert27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smtClean="0">
                          <a:latin typeface="Arial" panose="020B0604020202020204" pitchFamily="34" charset="0"/>
                          <a:cs typeface="Arial" panose="020B0604020202020204" pitchFamily="34" charset="0"/>
                        </a:rPr>
                        <a:t>Yes</a:t>
                      </a:r>
                      <a:endParaRPr lang="en-US" sz="14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latin typeface="Arial" panose="020B0604020202020204" pitchFamily="34" charset="0"/>
                          <a:cs typeface="Arial" panose="020B0604020202020204" pitchFamily="34" charset="0"/>
                        </a:rPr>
                        <a:t>Ecuador, India, Papua New Guinea, Philippines,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Tanzania, Thailand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b="1" dirty="0" smtClean="0">
                          <a:latin typeface="Arial" panose="020B0604020202020204" pitchFamily="34" charset="0"/>
                          <a:cs typeface="Arial" panose="020B0604020202020204" pitchFamily="34" charset="0"/>
                        </a:rPr>
                        <a:t>Bolivia, Burundi</a:t>
                      </a:r>
                      <a:r>
                        <a:rPr lang="en-US" sz="1200" dirty="0" smtClean="0">
                          <a:latin typeface="Arial" panose="020B0604020202020204" pitchFamily="34" charset="0"/>
                          <a:cs typeface="Arial" panose="020B0604020202020204" pitchFamily="34" charset="0"/>
                        </a:rPr>
                        <a:t>, Cameroon, </a:t>
                      </a:r>
                      <a:r>
                        <a:rPr lang="en-US" sz="1200" b="1" dirty="0" smtClean="0">
                          <a:latin typeface="Arial" panose="020B0604020202020204" pitchFamily="34" charset="0"/>
                          <a:cs typeface="Arial" panose="020B0604020202020204" pitchFamily="34" charset="0"/>
                        </a:rPr>
                        <a:t>Colombia</a:t>
                      </a:r>
                      <a:r>
                        <a:rPr lang="en-US" sz="1200" dirty="0" smtClean="0">
                          <a:latin typeface="Arial" panose="020B0604020202020204" pitchFamily="34" charset="0"/>
                          <a:cs typeface="Arial" panose="020B0604020202020204" pitchFamily="34" charset="0"/>
                        </a:rPr>
                        <a:t>, DR Congo, </a:t>
                      </a:r>
                      <a:r>
                        <a:rPr lang="en-US" sz="1200" b="1" dirty="0" smtClean="0">
                          <a:latin typeface="Arial" panose="020B0604020202020204" pitchFamily="34" charset="0"/>
                          <a:cs typeface="Arial" panose="020B0604020202020204" pitchFamily="34" charset="0"/>
                        </a:rPr>
                        <a:t>Costa Rica</a:t>
                      </a:r>
                      <a:r>
                        <a:rPr lang="en-US" sz="1200" dirty="0" smtClean="0">
                          <a:latin typeface="Arial" panose="020B0604020202020204" pitchFamily="34" charset="0"/>
                          <a:cs typeface="Arial" panose="020B0604020202020204" pitchFamily="34" charset="0"/>
                        </a:rPr>
                        <a:t>, Côte d'Ivoire, Cuba, Dom.  Rep.,</a:t>
                      </a:r>
                      <a:r>
                        <a:rPr lang="en-US" sz="1200"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El Salvador</a:t>
                      </a:r>
                      <a:r>
                        <a:rPr lang="en-US" sz="1200" dirty="0" smtClean="0">
                          <a:latin typeface="Arial" panose="020B0604020202020204" pitchFamily="34" charset="0"/>
                          <a:cs typeface="Arial" panose="020B0604020202020204" pitchFamily="34" charset="0"/>
                        </a:rPr>
                        <a:t>, Ethiopia, Guatemala, Guinea, </a:t>
                      </a:r>
                      <a:r>
                        <a:rPr lang="en-US" sz="1200" b="1" dirty="0" smtClean="0">
                          <a:latin typeface="Arial" panose="020B0604020202020204" pitchFamily="34" charset="0"/>
                          <a:cs typeface="Arial" panose="020B0604020202020204" pitchFamily="34" charset="0"/>
                        </a:rPr>
                        <a:t>Haiti</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Honduras</a:t>
                      </a:r>
                      <a:r>
                        <a:rPr lang="en-US" sz="1200" dirty="0" smtClean="0">
                          <a:latin typeface="Arial" panose="020B0604020202020204" pitchFamily="34" charset="0"/>
                          <a:cs typeface="Arial" panose="020B0604020202020204" pitchFamily="34" charset="0"/>
                        </a:rPr>
                        <a:t>,</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Indonesia, Kenya, Laos, Madagascar, Mexico, Peru, </a:t>
                      </a:r>
                      <a:r>
                        <a:rPr lang="en-US" sz="1200" b="1" dirty="0" smtClean="0">
                          <a:latin typeface="Arial" panose="020B0604020202020204" pitchFamily="34" charset="0"/>
                          <a:cs typeface="Arial" panose="020B0604020202020204" pitchFamily="34" charset="0"/>
                        </a:rPr>
                        <a:t>Rwanda</a:t>
                      </a:r>
                      <a:r>
                        <a:rPr lang="en-US" sz="1200" dirty="0" smtClean="0">
                          <a:latin typeface="Arial" panose="020B0604020202020204" pitchFamily="34" charset="0"/>
                          <a:cs typeface="Arial" panose="020B0604020202020204" pitchFamily="34" charset="0"/>
                        </a:rPr>
                        <a:t>, Togo, Uganda, </a:t>
                      </a:r>
                      <a:r>
                        <a:rPr lang="en-US" sz="1600" b="1" dirty="0" smtClean="0">
                          <a:solidFill>
                            <a:schemeClr val="bg1"/>
                          </a:solidFill>
                          <a:latin typeface="Arial" panose="020B0604020202020204" pitchFamily="34" charset="0"/>
                          <a:cs typeface="Arial" panose="020B0604020202020204" pitchFamily="34" charset="0"/>
                        </a:rPr>
                        <a:t>Vietnam</a:t>
                      </a:r>
                      <a:r>
                        <a:rPr lang="en-US" sz="1200" dirty="0" smtClean="0">
                          <a:latin typeface="Arial" panose="020B0604020202020204" pitchFamily="34" charset="0"/>
                          <a:cs typeface="Arial" panose="020B0604020202020204" pitchFamily="34" charset="0"/>
                        </a:rPr>
                        <a:t>, Yemen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771614">
                <a:tc vMerge="1">
                  <a:txBody>
                    <a:bodyPr/>
                    <a:lstStyle/>
                    <a:p>
                      <a:endParaRPr lang="en-US" dirty="0"/>
                    </a:p>
                  </a:txBody>
                  <a:tcPr/>
                </a:tc>
                <a:tc>
                  <a:txBody>
                    <a:bodyPr/>
                    <a:lstStyle/>
                    <a:p>
                      <a:pPr algn="r"/>
                      <a:r>
                        <a:rPr lang="en-US" sz="1400" dirty="0" smtClean="0">
                          <a:latin typeface="Arial" panose="020B0604020202020204" pitchFamily="34" charset="0"/>
                          <a:cs typeface="Arial" panose="020B0604020202020204" pitchFamily="34" charset="0"/>
                        </a:rPr>
                        <a:t>No</a:t>
                      </a:r>
                      <a:endParaRPr lang="en-US" sz="14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Nicaragua, Panama,</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Venezuela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dirty="0" smtClean="0">
                          <a:latin typeface="Arial" panose="020B0604020202020204" pitchFamily="34" charset="0"/>
                          <a:cs typeface="Arial" panose="020B0604020202020204" pitchFamily="34" charset="0"/>
                        </a:rPr>
                        <a:t>Brazil</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53596">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latin typeface="Arial" panose="020B0604020202020204" pitchFamily="34" charset="0"/>
                          <a:cs typeface="Arial" panose="020B0604020202020204" pitchFamily="34" charset="0"/>
                        </a:rPr>
                        <a:t>No</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latin typeface="Arial" panose="020B0604020202020204" pitchFamily="34" charset="0"/>
                          <a:cs typeface="Arial" panose="020B0604020202020204" pitchFamily="34" charset="0"/>
                        </a:rPr>
                        <a:t>Yes</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639680">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400" b="1" dirty="0" smtClean="0">
                          <a:latin typeface="Arial" panose="020B0604020202020204" pitchFamily="34" charset="0"/>
                          <a:cs typeface="Arial" panose="020B0604020202020204" pitchFamily="34" charset="0"/>
                        </a:rPr>
                        <a:t>Mitigation </a:t>
                      </a:r>
                      <a:endParaRPr lang="en-US" sz="14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r>
            </a:tbl>
          </a:graphicData>
        </a:graphic>
      </p:graphicFrame>
      <p:sp>
        <p:nvSpPr>
          <p:cNvPr id="5" name="Text Placeholder 4"/>
          <p:cNvSpPr txBox="1">
            <a:spLocks/>
          </p:cNvSpPr>
          <p:nvPr/>
        </p:nvSpPr>
        <p:spPr>
          <a:xfrm>
            <a:off x="107504" y="6069632"/>
            <a:ext cx="8291264" cy="3116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Sources: UNFCCC, WRI, ICO, CGIAR, </a:t>
            </a:r>
            <a:r>
              <a:rPr lang="en-US" sz="1400" dirty="0" err="1" smtClean="0"/>
              <a:t>Hortensia</a:t>
            </a:r>
            <a:r>
              <a:rPr lang="en-US" sz="1400" dirty="0" smtClean="0"/>
              <a:t> Solis analysis.  Note: Nicaragua, Panama and Venezuela had not submitted INDCs by 28 Nov.   * Total coffee production in 2014: 143,000 bags of 60 Kg.`</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758934304"/>
              </p:ext>
            </p:extLst>
          </p:nvPr>
        </p:nvGraphicFramePr>
        <p:xfrm>
          <a:off x="5074300" y="1462843"/>
          <a:ext cx="2880320" cy="27562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815956"/>
            <a:ext cx="6192688" cy="646331"/>
          </a:xfrm>
          <a:prstGeom prst="rect">
            <a:avLst/>
          </a:prstGeom>
          <a:noFill/>
        </p:spPr>
        <p:txBody>
          <a:bodyPr wrap="square" rtlCol="0">
            <a:spAutoFit/>
          </a:bodyPr>
          <a:lstStyle/>
          <a:p>
            <a:r>
              <a:rPr lang="en-US" b="1" dirty="0" smtClean="0">
                <a:cs typeface="Arial" panose="020B0604020202020204" pitchFamily="34" charset="0"/>
              </a:rPr>
              <a:t>Coffee-producing countries that mention mitigation and/or adaptation in agriculture in submitted INDCs</a:t>
            </a:r>
          </a:p>
        </p:txBody>
      </p:sp>
      <p:sp>
        <p:nvSpPr>
          <p:cNvPr id="8" name="TextBox 7"/>
          <p:cNvSpPr txBox="1"/>
          <p:nvPr/>
        </p:nvSpPr>
        <p:spPr>
          <a:xfrm flipH="1">
            <a:off x="5508104" y="3932832"/>
            <a:ext cx="3312368" cy="2086725"/>
          </a:xfrm>
          <a:prstGeom prst="rect">
            <a:avLst/>
          </a:prstGeom>
          <a:noFill/>
        </p:spPr>
        <p:txBody>
          <a:bodyPr wrap="square" rtlCol="0">
            <a:spAutoFit/>
          </a:bodyPr>
          <a:lstStyle/>
          <a:p>
            <a:pPr>
              <a:lnSpc>
                <a:spcPct val="120000"/>
              </a:lnSpc>
            </a:pPr>
            <a:r>
              <a:rPr lang="en-US" b="1" dirty="0" smtClean="0">
                <a:solidFill>
                  <a:srgbClr val="00B050"/>
                </a:solidFill>
                <a:cs typeface="Arial" panose="020B0604020202020204" pitchFamily="34" charset="0"/>
              </a:rPr>
              <a:t>Eight</a:t>
            </a:r>
            <a:r>
              <a:rPr lang="en-US" dirty="0" smtClean="0">
                <a:cs typeface="Arial" panose="020B0604020202020204" pitchFamily="34" charset="0"/>
              </a:rPr>
              <a:t> countries mentioned the </a:t>
            </a:r>
          </a:p>
          <a:p>
            <a:pPr>
              <a:lnSpc>
                <a:spcPct val="120000"/>
              </a:lnSpc>
            </a:pPr>
            <a:r>
              <a:rPr lang="en-US" dirty="0" smtClean="0">
                <a:cs typeface="Arial" panose="020B0604020202020204" pitchFamily="34" charset="0"/>
              </a:rPr>
              <a:t>coffee sector in their INDC submissions (see countries in </a:t>
            </a:r>
            <a:r>
              <a:rPr lang="en-US" b="1" dirty="0" smtClean="0">
                <a:cs typeface="Arial" panose="020B0604020202020204" pitchFamily="34" charset="0"/>
              </a:rPr>
              <a:t>bold</a:t>
            </a:r>
            <a:r>
              <a:rPr lang="en-US" dirty="0" smtClean="0">
                <a:cs typeface="Arial" panose="020B0604020202020204" pitchFamily="34" charset="0"/>
              </a:rPr>
              <a:t> lettering on left), representing </a:t>
            </a:r>
            <a:r>
              <a:rPr lang="en-US" b="1" dirty="0" smtClean="0">
                <a:solidFill>
                  <a:srgbClr val="00B050"/>
                </a:solidFill>
                <a:cs typeface="Arial" panose="020B0604020202020204" pitchFamily="34" charset="0"/>
              </a:rPr>
              <a:t>34%</a:t>
            </a:r>
            <a:r>
              <a:rPr lang="en-US" b="1" dirty="0" smtClean="0">
                <a:cs typeface="Arial" panose="020B0604020202020204" pitchFamily="34" charset="0"/>
              </a:rPr>
              <a:t> </a:t>
            </a:r>
            <a:r>
              <a:rPr lang="en-US" dirty="0" smtClean="0">
                <a:cs typeface="Arial" panose="020B0604020202020204" pitchFamily="34" charset="0"/>
              </a:rPr>
              <a:t>of coffee production. </a:t>
            </a:r>
          </a:p>
        </p:txBody>
      </p:sp>
      <p:cxnSp>
        <p:nvCxnSpPr>
          <p:cNvPr id="9" name="Straight Arrow Connector 8"/>
          <p:cNvCxnSpPr/>
          <p:nvPr/>
        </p:nvCxnSpPr>
        <p:spPr>
          <a:xfrm flipH="1">
            <a:off x="7306548" y="1877627"/>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0439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554560"/>
            <a:ext cx="147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91" y="2420888"/>
            <a:ext cx="1420948" cy="416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6591" y="2996952"/>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5353" y="3892823"/>
            <a:ext cx="12319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8639" y="4975544"/>
            <a:ext cx="6953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ket 4"/>
          <p:cNvSpPr/>
          <p:nvPr/>
        </p:nvSpPr>
        <p:spPr>
          <a:xfrm>
            <a:off x="4860032" y="2554560"/>
            <a:ext cx="360040" cy="3898776"/>
          </a:xfrm>
          <a:prstGeom prst="rightBracket">
            <a:avLst/>
          </a:prstGeom>
          <a:ln w="19050">
            <a:solidFill>
              <a:srgbClr val="558E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b="1" dirty="0"/>
          </a:p>
        </p:txBody>
      </p:sp>
      <p:sp>
        <p:nvSpPr>
          <p:cNvPr id="7" name="Rectangle 6"/>
          <p:cNvSpPr/>
          <p:nvPr/>
        </p:nvSpPr>
        <p:spPr>
          <a:xfrm>
            <a:off x="5508104" y="3429000"/>
            <a:ext cx="2232248" cy="2062103"/>
          </a:xfrm>
          <a:prstGeom prst="rect">
            <a:avLst/>
          </a:prstGeom>
        </p:spPr>
        <p:txBody>
          <a:bodyPr wrap="square">
            <a:spAutoFit/>
          </a:bodyPr>
          <a:lstStyle/>
          <a:p>
            <a:pPr lvl="0">
              <a:spcBef>
                <a:spcPct val="20000"/>
              </a:spcBef>
            </a:pPr>
            <a:r>
              <a:rPr lang="en-US" sz="3200" dirty="0" smtClean="0">
                <a:solidFill>
                  <a:srgbClr val="1F497D">
                    <a:lumMod val="60000"/>
                    <a:lumOff val="40000"/>
                  </a:srgbClr>
                </a:solidFill>
              </a:rPr>
              <a:t>50 % of global coffee business</a:t>
            </a:r>
            <a:endParaRPr lang="en-US" sz="2800" dirty="0">
              <a:solidFill>
                <a:srgbClr val="1F497D">
                  <a:lumMod val="60000"/>
                  <a:lumOff val="40000"/>
                </a:srgbClr>
              </a:solidFill>
            </a:endParaRPr>
          </a:p>
        </p:txBody>
      </p:sp>
      <p:pic>
        <p:nvPicPr>
          <p:cNvPr id="103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8304" y="2719387"/>
            <a:ext cx="1524000"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3" descr="Bildergebnis für mother park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8"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08304" y="3573016"/>
            <a:ext cx="1455018" cy="7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051720" y="1556792"/>
            <a:ext cx="5341804" cy="584775"/>
          </a:xfrm>
          <a:prstGeom prst="rect">
            <a:avLst/>
          </a:prstGeom>
        </p:spPr>
        <p:txBody>
          <a:bodyPr wrap="square">
            <a:spAutoFit/>
          </a:bodyPr>
          <a:lstStyle/>
          <a:p>
            <a:pPr algn="ctr">
              <a:spcAft>
                <a:spcPts val="0"/>
              </a:spcAft>
              <a:tabLst>
                <a:tab pos="2971800" algn="ctr"/>
                <a:tab pos="5943600" algn="r"/>
                <a:tab pos="2971800" algn="ctr"/>
                <a:tab pos="4714240" algn="l"/>
                <a:tab pos="5943600" algn="r"/>
              </a:tabLst>
            </a:pPr>
            <a:r>
              <a:rPr lang="en-US" sz="1600" b="1" dirty="0">
                <a:latin typeface="+mj-lt"/>
                <a:ea typeface="Times New Roman"/>
                <a:cs typeface="Times New Roman"/>
              </a:rPr>
              <a:t>“Mitigation and adaptation to climate change – </a:t>
            </a:r>
            <a:endParaRPr lang="de-DE" sz="1600" b="1" dirty="0">
              <a:latin typeface="+mj-lt"/>
              <a:ea typeface="Times New Roman"/>
              <a:cs typeface="Times New Roman"/>
            </a:endParaRPr>
          </a:p>
          <a:p>
            <a:pPr algn="ctr">
              <a:spcAft>
                <a:spcPts val="0"/>
              </a:spcAft>
              <a:tabLst>
                <a:tab pos="2971800" algn="ctr"/>
                <a:tab pos="5943600" algn="r"/>
                <a:tab pos="2971800" algn="ctr"/>
                <a:tab pos="4714240" algn="l"/>
                <a:tab pos="5943600" algn="r"/>
              </a:tabLst>
            </a:pPr>
            <a:r>
              <a:rPr lang="en-US" sz="1600" b="1" dirty="0">
                <a:latin typeface="+mj-lt"/>
                <a:ea typeface="Times New Roman"/>
                <a:cs typeface="Times New Roman"/>
              </a:rPr>
              <a:t>voluntary contributions of the coffee sector”</a:t>
            </a:r>
            <a:endParaRPr lang="de-DE" sz="1600" b="1" dirty="0">
              <a:latin typeface="+mj-lt"/>
              <a:ea typeface="Times New Roman"/>
              <a:cs typeface="Times New Roman"/>
            </a:endParaRPr>
          </a:p>
        </p:txBody>
      </p:sp>
      <p:pic>
        <p:nvPicPr>
          <p:cNvPr id="1039" name="Picture 15"/>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392738" y="908720"/>
            <a:ext cx="25717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86190" y="4524822"/>
            <a:ext cx="1850306" cy="38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43155" y="5004645"/>
            <a:ext cx="1405309" cy="11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53652" y="3426031"/>
            <a:ext cx="648072" cy="584775"/>
          </a:xfrm>
          <a:prstGeom prst="rect">
            <a:avLst/>
          </a:prstGeom>
          <a:noFill/>
        </p:spPr>
        <p:txBody>
          <a:bodyPr wrap="square" rtlCol="0">
            <a:spAutoFit/>
          </a:bodyPr>
          <a:lstStyle/>
          <a:p>
            <a:r>
              <a:rPr lang="de-DE" sz="3200" dirty="0">
                <a:solidFill>
                  <a:srgbClr val="1F497D">
                    <a:lumMod val="60000"/>
                    <a:lumOff val="40000"/>
                  </a:srgbClr>
                </a:solidFill>
              </a:rPr>
              <a:t>&gt;</a:t>
            </a:r>
          </a:p>
        </p:txBody>
      </p:sp>
      <p:sp>
        <p:nvSpPr>
          <p:cNvPr id="19" name="Title 1"/>
          <p:cNvSpPr>
            <a:spLocks noGrp="1"/>
          </p:cNvSpPr>
          <p:nvPr>
            <p:ph type="title"/>
          </p:nvPr>
        </p:nvSpPr>
        <p:spPr>
          <a:xfrm>
            <a:off x="251520" y="168883"/>
            <a:ext cx="8229600" cy="504057"/>
          </a:xfrm>
        </p:spPr>
        <p:txBody>
          <a:bodyPr>
            <a:noAutofit/>
          </a:bodyPr>
          <a:lstStyle/>
          <a:p>
            <a:r>
              <a:rPr lang="de-DE" b="1" dirty="0" smtClean="0">
                <a:latin typeface="+mj-lt"/>
              </a:rPr>
              <a:t>C&amp;C - Statement</a:t>
            </a:r>
            <a:endParaRPr lang="en-US" b="1" dirty="0">
              <a:latin typeface="+mj-lt"/>
            </a:endParaRPr>
          </a:p>
        </p:txBody>
      </p:sp>
    </p:spTree>
    <p:extLst>
      <p:ext uri="{BB962C8B-B14F-4D97-AF65-F5344CB8AC3E}">
        <p14:creationId xmlns:p14="http://schemas.microsoft.com/office/powerpoint/2010/main" val="4854453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nodeType="with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500"/>
                                        <p:tgtEl>
                                          <p:spTgt spid="1033"/>
                                        </p:tgtEl>
                                      </p:cBhvr>
                                    </p:animEffect>
                                  </p:childTnLst>
                                </p:cTn>
                              </p:par>
                              <p:par>
                                <p:cTn id="17" presetID="10"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5"/>
                                        </p:tgtEl>
                                        <p:attrNameLst>
                                          <p:attrName>style.visibility</p:attrName>
                                        </p:attrNameLst>
                                      </p:cBhvr>
                                      <p:to>
                                        <p:strVal val="visible"/>
                                      </p:to>
                                    </p:set>
                                    <p:animEffect transition="in" filter="fade">
                                      <p:cBhvr>
                                        <p:cTn id="30" dur="500"/>
                                        <p:tgtEl>
                                          <p:spTgt spid="1035"/>
                                        </p:tgtEl>
                                      </p:cBhvr>
                                    </p:animEffect>
                                  </p:childTnLst>
                                </p:cTn>
                              </p:par>
                              <p:par>
                                <p:cTn id="31" presetID="10" presetClass="entr" presetSubtype="0" fill="hold" nodeType="withEffect">
                                  <p:stCondLst>
                                    <p:cond delay="0"/>
                                  </p:stCondLst>
                                  <p:childTnLst>
                                    <p:set>
                                      <p:cBhvr>
                                        <p:cTn id="32" dur="1" fill="hold">
                                          <p:stCondLst>
                                            <p:cond delay="0"/>
                                          </p:stCondLst>
                                        </p:cTn>
                                        <p:tgtEl>
                                          <p:spTgt spid="1038"/>
                                        </p:tgtEl>
                                        <p:attrNameLst>
                                          <p:attrName>style.visibility</p:attrName>
                                        </p:attrNameLst>
                                      </p:cBhvr>
                                      <p:to>
                                        <p:strVal val="visible"/>
                                      </p:to>
                                    </p:set>
                                    <p:animEffect transition="in" filter="fade">
                                      <p:cBhvr>
                                        <p:cTn id="33" dur="500"/>
                                        <p:tgtEl>
                                          <p:spTgt spid="1038"/>
                                        </p:tgtEl>
                                      </p:cBhvr>
                                    </p:animEffect>
                                  </p:childTnLst>
                                </p:cTn>
                              </p:par>
                              <p:par>
                                <p:cTn id="34" presetID="10" presetClass="entr" presetSubtype="0" fill="hold" nodeType="withEffect">
                                  <p:stCondLst>
                                    <p:cond delay="0"/>
                                  </p:stCondLst>
                                  <p:childTnLst>
                                    <p:set>
                                      <p:cBhvr>
                                        <p:cTn id="35" dur="1" fill="hold">
                                          <p:stCondLst>
                                            <p:cond delay="0"/>
                                          </p:stCondLst>
                                        </p:cTn>
                                        <p:tgtEl>
                                          <p:spTgt spid="1040"/>
                                        </p:tgtEl>
                                        <p:attrNameLst>
                                          <p:attrName>style.visibility</p:attrName>
                                        </p:attrNameLst>
                                      </p:cBhvr>
                                      <p:to>
                                        <p:strVal val="visible"/>
                                      </p:to>
                                    </p:set>
                                    <p:animEffect transition="in" filter="fade">
                                      <p:cBhvr>
                                        <p:cTn id="36" dur="500"/>
                                        <p:tgtEl>
                                          <p:spTgt spid="1040"/>
                                        </p:tgtEl>
                                      </p:cBhvr>
                                    </p:animEffect>
                                  </p:childTnLst>
                                </p:cTn>
                              </p:par>
                              <p:par>
                                <p:cTn id="37" presetID="10" presetClass="entr" presetSubtype="0" fill="hold" nodeType="withEffect">
                                  <p:stCondLst>
                                    <p:cond delay="0"/>
                                  </p:stCondLst>
                                  <p:childTnLst>
                                    <p:set>
                                      <p:cBhvr>
                                        <p:cTn id="38" dur="1" fill="hold">
                                          <p:stCondLst>
                                            <p:cond delay="0"/>
                                          </p:stCondLst>
                                        </p:cTn>
                                        <p:tgtEl>
                                          <p:spTgt spid="1041"/>
                                        </p:tgtEl>
                                        <p:attrNameLst>
                                          <p:attrName>style.visibility</p:attrName>
                                        </p:attrNameLst>
                                      </p:cBhvr>
                                      <p:to>
                                        <p:strVal val="visible"/>
                                      </p:to>
                                    </p:set>
                                    <p:animEffect transition="in" filter="fade">
                                      <p:cBhvr>
                                        <p:cTn id="39" dur="500"/>
                                        <p:tgtEl>
                                          <p:spTgt spid="10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smtClean="0">
                <a:latin typeface="+mj-lt"/>
              </a:rPr>
              <a:t>C&amp;C - Position</a:t>
            </a:r>
            <a:endParaRPr lang="en-US" b="1" dirty="0">
              <a:latin typeface="+mj-lt"/>
            </a:endParaRPr>
          </a:p>
        </p:txBody>
      </p:sp>
      <p:sp>
        <p:nvSpPr>
          <p:cNvPr id="3" name="Content Placeholder 2"/>
          <p:cNvSpPr>
            <a:spLocks noGrp="1"/>
          </p:cNvSpPr>
          <p:nvPr>
            <p:ph idx="1"/>
          </p:nvPr>
        </p:nvSpPr>
        <p:spPr>
          <a:xfrm>
            <a:off x="430696" y="980728"/>
            <a:ext cx="8229600" cy="4525963"/>
          </a:xfrm>
        </p:spPr>
        <p:txBody>
          <a:bodyPr>
            <a:noAutofit/>
          </a:bodyPr>
          <a:lstStyle/>
          <a:p>
            <a:pPr>
              <a:lnSpc>
                <a:spcPct val="200000"/>
              </a:lnSpc>
            </a:pPr>
            <a:r>
              <a:rPr lang="en-US" dirty="0" smtClean="0">
                <a:solidFill>
                  <a:schemeClr val="tx1"/>
                </a:solidFill>
                <a:latin typeface="+mn-lt"/>
              </a:rPr>
              <a:t>C&amp;C appeals </a:t>
            </a:r>
            <a:r>
              <a:rPr lang="en-US" dirty="0">
                <a:solidFill>
                  <a:schemeClr val="tx1"/>
                </a:solidFill>
                <a:latin typeface="+mn-lt"/>
              </a:rPr>
              <a:t>governments and relevant institutions </a:t>
            </a:r>
          </a:p>
          <a:p>
            <a:pPr lvl="1">
              <a:lnSpc>
                <a:spcPct val="300000"/>
              </a:lnSpc>
              <a:buClrTx/>
            </a:pPr>
            <a:r>
              <a:rPr lang="en-US" sz="1800" dirty="0" smtClean="0">
                <a:solidFill>
                  <a:schemeClr val="tx1"/>
                </a:solidFill>
                <a:latin typeface="+mn-lt"/>
              </a:rPr>
              <a:t>to </a:t>
            </a:r>
            <a:r>
              <a:rPr lang="en-US" sz="1800" dirty="0">
                <a:solidFill>
                  <a:schemeClr val="tx1"/>
                </a:solidFill>
                <a:latin typeface="+mn-lt"/>
              </a:rPr>
              <a:t>support </a:t>
            </a:r>
            <a:r>
              <a:rPr lang="en-US" sz="1800" dirty="0" smtClean="0">
                <a:solidFill>
                  <a:schemeClr val="tx1"/>
                </a:solidFill>
                <a:latin typeface="+mn-lt"/>
              </a:rPr>
              <a:t>low-carbon </a:t>
            </a:r>
            <a:r>
              <a:rPr lang="en-US" sz="1800" dirty="0">
                <a:solidFill>
                  <a:schemeClr val="tx1"/>
                </a:solidFill>
                <a:latin typeface="+mn-lt"/>
              </a:rPr>
              <a:t>and climate-resilient </a:t>
            </a:r>
            <a:r>
              <a:rPr lang="en-US" sz="1800" dirty="0" smtClean="0">
                <a:solidFill>
                  <a:schemeClr val="tx1"/>
                </a:solidFill>
                <a:latin typeface="+mn-lt"/>
              </a:rPr>
              <a:t>solutions </a:t>
            </a:r>
            <a:endParaRPr lang="en-US" sz="1800" dirty="0">
              <a:solidFill>
                <a:schemeClr val="tx1"/>
              </a:solidFill>
              <a:latin typeface="+mn-lt"/>
            </a:endParaRPr>
          </a:p>
          <a:p>
            <a:pPr lvl="1">
              <a:lnSpc>
                <a:spcPct val="300000"/>
              </a:lnSpc>
              <a:buClrTx/>
            </a:pPr>
            <a:r>
              <a:rPr lang="en-US" sz="1800" dirty="0" smtClean="0">
                <a:solidFill>
                  <a:schemeClr val="tx1"/>
                </a:solidFill>
                <a:latin typeface="+mn-lt"/>
              </a:rPr>
              <a:t>to enhance capabilities </a:t>
            </a:r>
            <a:r>
              <a:rPr lang="en-US" sz="1800" dirty="0">
                <a:solidFill>
                  <a:schemeClr val="tx1"/>
                </a:solidFill>
                <a:latin typeface="+mn-lt"/>
              </a:rPr>
              <a:t>of coffee-farmers to deal with climate </a:t>
            </a:r>
            <a:r>
              <a:rPr lang="en-US" sz="1800" dirty="0" smtClean="0">
                <a:solidFill>
                  <a:schemeClr val="tx1"/>
                </a:solidFill>
                <a:latin typeface="+mn-lt"/>
              </a:rPr>
              <a:t>change</a:t>
            </a:r>
          </a:p>
          <a:p>
            <a:pPr lvl="1">
              <a:lnSpc>
                <a:spcPct val="300000"/>
              </a:lnSpc>
              <a:buClrTx/>
            </a:pPr>
            <a:endParaRPr lang="en-US" sz="500" dirty="0">
              <a:solidFill>
                <a:schemeClr val="tx1"/>
              </a:solidFill>
              <a:latin typeface="+mn-lt"/>
            </a:endParaRPr>
          </a:p>
          <a:p>
            <a:pPr lvl="1">
              <a:buClrTx/>
            </a:pPr>
            <a:r>
              <a:rPr lang="en-US" sz="1800" dirty="0" smtClean="0">
                <a:solidFill>
                  <a:schemeClr val="tx1"/>
                </a:solidFill>
                <a:latin typeface="+mn-lt"/>
              </a:rPr>
              <a:t>to cooperate in </a:t>
            </a:r>
            <a:r>
              <a:rPr lang="en-US" sz="1800" dirty="0">
                <a:solidFill>
                  <a:schemeClr val="tx1"/>
                </a:solidFill>
                <a:latin typeface="+mn-lt"/>
              </a:rPr>
              <a:t>partnerships that </a:t>
            </a:r>
            <a:r>
              <a:rPr lang="en-US" sz="1800" dirty="0" smtClean="0">
                <a:solidFill>
                  <a:schemeClr val="tx1"/>
                </a:solidFill>
                <a:latin typeface="+mn-lt"/>
              </a:rPr>
              <a:t>implement relevant and concrete </a:t>
            </a:r>
            <a:r>
              <a:rPr lang="en-US" sz="1800" dirty="0">
                <a:solidFill>
                  <a:schemeClr val="tx1"/>
                </a:solidFill>
                <a:latin typeface="+mn-lt"/>
              </a:rPr>
              <a:t>projects in </a:t>
            </a:r>
            <a:r>
              <a:rPr lang="en-US" sz="1800" dirty="0" smtClean="0">
                <a:solidFill>
                  <a:schemeClr val="tx1"/>
                </a:solidFill>
                <a:latin typeface="+mn-lt"/>
              </a:rPr>
              <a:t>coffee-growing </a:t>
            </a:r>
            <a:r>
              <a:rPr lang="en-US" sz="1800" dirty="0" smtClean="0">
                <a:solidFill>
                  <a:schemeClr val="tx1"/>
                </a:solidFill>
                <a:latin typeface="+mn-lt"/>
              </a:rPr>
              <a:t>regions</a:t>
            </a:r>
          </a:p>
          <a:p>
            <a:pPr lvl="1">
              <a:buClrTx/>
            </a:pPr>
            <a:endParaRPr lang="en-US" sz="1800" dirty="0">
              <a:solidFill>
                <a:schemeClr val="tx1"/>
              </a:solidFill>
              <a:latin typeface="+mn-lt"/>
            </a:endParaRPr>
          </a:p>
          <a:p>
            <a:pPr lvl="1">
              <a:buClrTx/>
            </a:pPr>
            <a:r>
              <a:rPr lang="en-US" sz="1800" dirty="0" smtClean="0">
                <a:solidFill>
                  <a:schemeClr val="tx1"/>
                </a:solidFill>
                <a:latin typeface="+mn-lt"/>
              </a:rPr>
              <a:t>to </a:t>
            </a:r>
            <a:r>
              <a:rPr lang="en-US" sz="1800" dirty="0">
                <a:solidFill>
                  <a:schemeClr val="tx1"/>
                </a:solidFill>
                <a:latin typeface="+mn-lt"/>
              </a:rPr>
              <a:t>help raising </a:t>
            </a:r>
            <a:r>
              <a:rPr lang="en-US" sz="1800" dirty="0" smtClean="0">
                <a:solidFill>
                  <a:schemeClr val="tx1"/>
                </a:solidFill>
                <a:latin typeface="+mn-lt"/>
              </a:rPr>
              <a:t>awareness </a:t>
            </a:r>
            <a:r>
              <a:rPr lang="en-US" sz="1800" dirty="0">
                <a:solidFill>
                  <a:schemeClr val="tx1"/>
                </a:solidFill>
                <a:latin typeface="+mn-lt"/>
              </a:rPr>
              <a:t>for appropriately </a:t>
            </a:r>
            <a:r>
              <a:rPr lang="en-US" sz="1800" dirty="0" smtClean="0">
                <a:solidFill>
                  <a:schemeClr val="tx1"/>
                </a:solidFill>
                <a:latin typeface="+mn-lt"/>
              </a:rPr>
              <a:t>valuing </a:t>
            </a:r>
            <a:r>
              <a:rPr lang="en-US" sz="1800" dirty="0">
                <a:solidFill>
                  <a:schemeClr val="tx1"/>
                </a:solidFill>
                <a:latin typeface="+mn-lt"/>
              </a:rPr>
              <a:t>climate-smart solutions for </a:t>
            </a:r>
            <a:r>
              <a:rPr lang="en-US" sz="1800" dirty="0" smtClean="0">
                <a:solidFill>
                  <a:schemeClr val="tx1"/>
                </a:solidFill>
                <a:latin typeface="+mn-lt"/>
              </a:rPr>
              <a:t>coffee </a:t>
            </a:r>
            <a:r>
              <a:rPr lang="en-US" sz="1800" dirty="0">
                <a:solidFill>
                  <a:schemeClr val="tx1"/>
                </a:solidFill>
                <a:latin typeface="+mn-lt"/>
              </a:rPr>
              <a:t>production and sustainable land </a:t>
            </a:r>
            <a:r>
              <a:rPr lang="en-US" sz="1800" dirty="0" smtClean="0">
                <a:solidFill>
                  <a:schemeClr val="tx1"/>
                </a:solidFill>
                <a:latin typeface="+mn-lt"/>
              </a:rPr>
              <a:t>use</a:t>
            </a:r>
            <a:endParaRPr lang="en-US" sz="1800" dirty="0">
              <a:solidFill>
                <a:schemeClr val="tx1"/>
              </a:solidFill>
              <a:latin typeface="+mn-lt"/>
            </a:endParaRPr>
          </a:p>
          <a:p>
            <a:pPr>
              <a:lnSpc>
                <a:spcPct val="200000"/>
              </a:lnSpc>
            </a:pPr>
            <a:endParaRPr lang="en-US" b="0" dirty="0">
              <a:solidFill>
                <a:schemeClr val="tx1"/>
              </a:solidFill>
              <a:latin typeface="+mn-lt"/>
            </a:endParaRPr>
          </a:p>
        </p:txBody>
      </p:sp>
    </p:spTree>
    <p:extLst>
      <p:ext uri="{BB962C8B-B14F-4D97-AF65-F5344CB8AC3E}">
        <p14:creationId xmlns:p14="http://schemas.microsoft.com/office/powerpoint/2010/main" val="19055055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mj-lt"/>
              </a:rPr>
              <a:t>C&amp;C - Vision </a:t>
            </a:r>
            <a:r>
              <a:rPr lang="en-US" b="1" dirty="0">
                <a:latin typeface="+mj-lt"/>
              </a:rPr>
              <a:t>&amp; Mission</a:t>
            </a:r>
          </a:p>
        </p:txBody>
      </p:sp>
      <p:sp>
        <p:nvSpPr>
          <p:cNvPr id="3" name="Content Placeholder 2"/>
          <p:cNvSpPr>
            <a:spLocks noGrp="1"/>
          </p:cNvSpPr>
          <p:nvPr>
            <p:ph idx="1"/>
          </p:nvPr>
        </p:nvSpPr>
        <p:spPr>
          <a:xfrm>
            <a:off x="445100" y="868964"/>
            <a:ext cx="8229600" cy="4197361"/>
          </a:xfrm>
        </p:spPr>
        <p:txBody>
          <a:bodyPr>
            <a:normAutofit/>
          </a:bodyPr>
          <a:lstStyle/>
          <a:p>
            <a:pPr marL="0" indent="0">
              <a:buNone/>
            </a:pPr>
            <a:endParaRPr lang="en-US" b="1" dirty="0" smtClean="0">
              <a:solidFill>
                <a:schemeClr val="tx1"/>
              </a:solidFill>
              <a:latin typeface="+mj-lt"/>
            </a:endParaRPr>
          </a:p>
          <a:p>
            <a:pPr marL="0" indent="0">
              <a:buNone/>
            </a:pPr>
            <a:r>
              <a:rPr lang="en-US" b="1" dirty="0" smtClean="0">
                <a:solidFill>
                  <a:schemeClr val="tx1"/>
                </a:solidFill>
                <a:latin typeface="+mj-lt"/>
              </a:rPr>
              <a:t>Vision</a:t>
            </a:r>
            <a:endParaRPr lang="en-US" b="1" dirty="0">
              <a:solidFill>
                <a:schemeClr val="tx1"/>
              </a:solidFill>
              <a:latin typeface="+mj-lt"/>
            </a:endParaRPr>
          </a:p>
          <a:p>
            <a:r>
              <a:rPr lang="en-US" b="0" dirty="0" smtClean="0">
                <a:solidFill>
                  <a:schemeClr val="tx1"/>
                </a:solidFill>
                <a:latin typeface="+mj-lt"/>
              </a:rPr>
              <a:t>Enable coffee farmers to effectively respond to climate change  </a:t>
            </a:r>
          </a:p>
          <a:p>
            <a:pPr marL="0" indent="0">
              <a:buNone/>
            </a:pPr>
            <a:endParaRPr lang="en-US" dirty="0" smtClean="0">
              <a:solidFill>
                <a:schemeClr val="tx1"/>
              </a:solidFill>
              <a:latin typeface="+mj-lt"/>
            </a:endParaRPr>
          </a:p>
          <a:p>
            <a:pPr marL="0" indent="0">
              <a:buNone/>
            </a:pPr>
            <a:r>
              <a:rPr lang="en-US" b="1" dirty="0" smtClean="0">
                <a:solidFill>
                  <a:schemeClr val="tx1"/>
                </a:solidFill>
                <a:latin typeface="+mj-lt"/>
              </a:rPr>
              <a:t>Mission </a:t>
            </a:r>
            <a:endParaRPr lang="en-US" b="1" dirty="0">
              <a:solidFill>
                <a:schemeClr val="tx1"/>
              </a:solidFill>
              <a:latin typeface="+mj-lt"/>
            </a:endParaRPr>
          </a:p>
          <a:p>
            <a:pPr marL="285750" indent="-285750">
              <a:lnSpc>
                <a:spcPct val="150000"/>
              </a:lnSpc>
              <a:buFont typeface="Wingdings" panose="05000000000000000000" pitchFamily="2" charset="2"/>
              <a:buChar char="ü"/>
            </a:pPr>
            <a:r>
              <a:rPr lang="en-US" b="0" dirty="0" smtClean="0">
                <a:solidFill>
                  <a:schemeClr val="tx1"/>
                </a:solidFill>
                <a:latin typeface="+mj-lt"/>
              </a:rPr>
              <a:t>Combine state of the art climate change science and proven farming methods</a:t>
            </a:r>
          </a:p>
          <a:p>
            <a:pPr marL="285750" indent="-285750">
              <a:lnSpc>
                <a:spcPct val="150000"/>
              </a:lnSpc>
              <a:buFont typeface="Wingdings" panose="05000000000000000000" pitchFamily="2" charset="2"/>
              <a:buChar char="ü"/>
            </a:pPr>
            <a:r>
              <a:rPr lang="en-US" b="0" dirty="0" smtClean="0">
                <a:solidFill>
                  <a:schemeClr val="tx1"/>
                </a:solidFill>
                <a:latin typeface="+mj-lt"/>
              </a:rPr>
              <a:t>Offer practical, hands-on and applicable tools</a:t>
            </a:r>
          </a:p>
          <a:p>
            <a:pPr marL="285750" indent="-285750">
              <a:lnSpc>
                <a:spcPct val="150000"/>
              </a:lnSpc>
              <a:buFont typeface="Wingdings" panose="05000000000000000000" pitchFamily="2" charset="2"/>
              <a:buChar char="ü"/>
            </a:pPr>
            <a:r>
              <a:rPr lang="en-US" b="0" dirty="0" smtClean="0">
                <a:solidFill>
                  <a:schemeClr val="tx1"/>
                </a:solidFill>
                <a:latin typeface="+mj-lt"/>
              </a:rPr>
              <a:t>Form a network of all relevant stakeholders in the field</a:t>
            </a:r>
          </a:p>
          <a:p>
            <a:pPr marL="285750" indent="-285750">
              <a:lnSpc>
                <a:spcPct val="150000"/>
              </a:lnSpc>
              <a:buFont typeface="Wingdings" panose="05000000000000000000" pitchFamily="2" charset="2"/>
              <a:buChar char="ü"/>
            </a:pPr>
            <a:r>
              <a:rPr lang="en-US" b="0" dirty="0" smtClean="0">
                <a:solidFill>
                  <a:schemeClr val="tx1"/>
                </a:solidFill>
                <a:latin typeface="+mj-lt"/>
              </a:rPr>
              <a:t>Apply a precompetitive approach including the entire value chain</a:t>
            </a:r>
          </a:p>
          <a:p>
            <a:endParaRPr lang="en-US" dirty="0">
              <a:solidFill>
                <a:schemeClr val="tx1"/>
              </a:solidFill>
              <a:latin typeface="+mj-lt"/>
            </a:endParaRPr>
          </a:p>
        </p:txBody>
      </p:sp>
      <p:sp>
        <p:nvSpPr>
          <p:cNvPr id="5" name="Slide Number Placeholder 4"/>
          <p:cNvSpPr>
            <a:spLocks noGrp="1"/>
          </p:cNvSpPr>
          <p:nvPr>
            <p:ph type="sldNum" sz="quarter" idx="12"/>
          </p:nvPr>
        </p:nvSpPr>
        <p:spPr/>
        <p:txBody>
          <a:bodyPr/>
          <a:lstStyle/>
          <a:p>
            <a:fld id="{D82491D7-E1AD-4F7F-A4D7-E5B8EE102B7E}"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34987384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44624"/>
            <a:ext cx="7344816" cy="7344816"/>
          </a:xfrm>
          <a:prstGeom prst="rect">
            <a:avLst/>
          </a:prstGeom>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3332" y="2204864"/>
            <a:ext cx="2642400" cy="1800200"/>
          </a:xfrm>
          <a:prstGeom prst="ellipse">
            <a:avLst/>
          </a:prstGeom>
          <a:noFill/>
          <a:ln w="9525">
            <a:solidFill>
              <a:srgbClr val="558ED5"/>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8" descr="D:\Vietnam\Report\2050.jpg"/>
          <p:cNvPicPr>
            <a:picLocks/>
          </p:cNvPicPr>
          <p:nvPr/>
        </p:nvPicPr>
        <p:blipFill rotWithShape="1">
          <a:blip r:embed="rId5" cstate="email">
            <a:extLst>
              <a:ext uri="{28A0092B-C50C-407E-A947-70E740481C1C}">
                <a14:useLocalDpi xmlns:a14="http://schemas.microsoft.com/office/drawing/2010/main"/>
              </a:ext>
            </a:extLst>
          </a:blip>
          <a:srcRect/>
          <a:stretch/>
        </p:blipFill>
        <p:spPr bwMode="auto">
          <a:xfrm>
            <a:off x="4247525" y="793172"/>
            <a:ext cx="2700000" cy="1872000"/>
          </a:xfrm>
          <a:prstGeom prst="ellipse">
            <a:avLst/>
          </a:prstGeom>
          <a:noFill/>
          <a:ln w="9525">
            <a:solidFill>
              <a:srgbClr val="558ED5"/>
            </a:solidFill>
            <a:miter lim="800000"/>
            <a:headEnd/>
            <a:tailEnd/>
          </a:ln>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0959" y="4581336"/>
            <a:ext cx="2760054" cy="1872000"/>
          </a:xfrm>
          <a:prstGeom prst="ellipse">
            <a:avLst/>
          </a:prstGeom>
          <a:noFill/>
          <a:ln w="9525">
            <a:solidFill>
              <a:srgbClr val="558ED5"/>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5238" y="4581336"/>
            <a:ext cx="2681159" cy="1872000"/>
          </a:xfrm>
          <a:prstGeom prst="ellipse">
            <a:avLst/>
          </a:prstGeom>
          <a:noFill/>
          <a:ln w="9525">
            <a:solidFill>
              <a:srgbClr val="558ED5"/>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00192" y="2415348"/>
            <a:ext cx="2685717" cy="1872000"/>
          </a:xfrm>
          <a:prstGeom prst="ellipse">
            <a:avLst/>
          </a:prstGeom>
          <a:noFill/>
          <a:ln w="9525">
            <a:solidFill>
              <a:srgbClr val="558ED5"/>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le 1"/>
          <p:cNvSpPr>
            <a:spLocks noGrp="1"/>
          </p:cNvSpPr>
          <p:nvPr>
            <p:ph type="title"/>
          </p:nvPr>
        </p:nvSpPr>
        <p:spPr>
          <a:xfrm>
            <a:off x="251520" y="168883"/>
            <a:ext cx="8229600" cy="504057"/>
          </a:xfrm>
        </p:spPr>
        <p:txBody>
          <a:bodyPr>
            <a:noAutofit/>
          </a:bodyPr>
          <a:lstStyle/>
          <a:p>
            <a:r>
              <a:rPr lang="en-US" b="1" dirty="0" smtClean="0">
                <a:latin typeface="+mj-lt"/>
              </a:rPr>
              <a:t>C&amp;C - Approach</a:t>
            </a:r>
            <a:endParaRPr lang="en-US" b="1" dirty="0">
              <a:latin typeface="+mj-lt"/>
            </a:endParaRPr>
          </a:p>
        </p:txBody>
      </p:sp>
    </p:spTree>
    <p:extLst>
      <p:ext uri="{BB962C8B-B14F-4D97-AF65-F5344CB8AC3E}">
        <p14:creationId xmlns:p14="http://schemas.microsoft.com/office/powerpoint/2010/main" val="30185330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68" y="183178"/>
            <a:ext cx="8729634" cy="477266"/>
          </a:xfrm>
        </p:spPr>
        <p:txBody>
          <a:bodyPr>
            <a:noAutofit/>
          </a:bodyPr>
          <a:lstStyle/>
          <a:p>
            <a:r>
              <a:rPr lang="de-DE" b="1" dirty="0">
                <a:latin typeface="+mj-lt"/>
              </a:rPr>
              <a:t>Global</a:t>
            </a:r>
            <a:r>
              <a:rPr lang="de-DE" b="1" dirty="0"/>
              <a:t> supply &amp; demand </a:t>
            </a:r>
            <a:r>
              <a:rPr lang="de-DE" b="1" dirty="0" smtClean="0"/>
              <a:t>trends</a:t>
            </a:r>
            <a:endParaRPr lang="en-US" dirty="0"/>
          </a:p>
        </p:txBody>
      </p:sp>
      <p:sp>
        <p:nvSpPr>
          <p:cNvPr id="4" name="Rectangle 3"/>
          <p:cNvSpPr txBox="1">
            <a:spLocks noChangeArrowheads="1"/>
          </p:cNvSpPr>
          <p:nvPr/>
        </p:nvSpPr>
        <p:spPr bwMode="auto">
          <a:xfrm>
            <a:off x="376536" y="5877272"/>
            <a:ext cx="41044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Times" charset="0"/>
              <a:buChar char="•"/>
              <a:tabLst>
                <a:tab pos="188913" algn="l"/>
              </a:tabLst>
              <a:defRPr sz="1600">
                <a:solidFill>
                  <a:schemeClr val="tx1"/>
                </a:solidFill>
                <a:latin typeface="+mn-lt"/>
                <a:ea typeface="+mn-ea"/>
                <a:cs typeface="+mn-cs"/>
              </a:defRPr>
            </a:lvl1pPr>
            <a:lvl2pPr marL="476250" indent="-285750" algn="l" rtl="0" eaLnBrk="0" fontAlgn="base" hangingPunct="0">
              <a:spcBef>
                <a:spcPct val="20000"/>
              </a:spcBef>
              <a:spcAft>
                <a:spcPct val="0"/>
              </a:spcAft>
              <a:buSzPct val="85000"/>
              <a:buFont typeface="Wingdings" pitchFamily="2" charset="2"/>
              <a:buChar char="§"/>
              <a:tabLst>
                <a:tab pos="188913" algn="l"/>
              </a:tabLst>
              <a:defRPr sz="1400">
                <a:solidFill>
                  <a:schemeClr val="tx1"/>
                </a:solidFill>
                <a:latin typeface="+mn-lt"/>
              </a:defRPr>
            </a:lvl2pPr>
            <a:lvl3pPr marL="895350" indent="-228600" algn="l" rtl="0" eaLnBrk="0" fontAlgn="base" hangingPunct="0">
              <a:spcBef>
                <a:spcPct val="20000"/>
              </a:spcBef>
              <a:spcAft>
                <a:spcPct val="0"/>
              </a:spcAft>
              <a:buSzPct val="85000"/>
              <a:buFont typeface="Wingdings" pitchFamily="2" charset="2"/>
              <a:buChar char="§"/>
              <a:tabLst>
                <a:tab pos="188913" algn="l"/>
              </a:tabLst>
              <a:defRPr sz="1400">
                <a:solidFill>
                  <a:schemeClr val="bg2"/>
                </a:solidFill>
                <a:latin typeface="+mn-lt"/>
              </a:defRPr>
            </a:lvl3pPr>
            <a:lvl4pPr marL="1314450" indent="-228600" algn="l" rtl="0" eaLnBrk="0" fontAlgn="base" hangingPunct="0">
              <a:spcBef>
                <a:spcPct val="20000"/>
              </a:spcBef>
              <a:spcAft>
                <a:spcPct val="0"/>
              </a:spcAft>
              <a:buSzPct val="85000"/>
              <a:buFont typeface="Wingdings" pitchFamily="2" charset="2"/>
              <a:buChar char="§"/>
              <a:tabLst>
                <a:tab pos="188913" algn="l"/>
              </a:tabLst>
              <a:defRPr sz="1400" i="1">
                <a:solidFill>
                  <a:schemeClr val="bg2"/>
                </a:solidFill>
                <a:latin typeface="+mn-lt"/>
              </a:defRPr>
            </a:lvl4pPr>
            <a:lvl5pPr marL="1733550" indent="-228600" algn="l" rtl="0" eaLnBrk="0" fontAlgn="base" hangingPunct="0">
              <a:spcBef>
                <a:spcPct val="20000"/>
              </a:spcBef>
              <a:spcAft>
                <a:spcPct val="0"/>
              </a:spcAft>
              <a:buSzPct val="85000"/>
              <a:buFont typeface="Wingdings" pitchFamily="2" charset="2"/>
              <a:buChar char="»"/>
              <a:tabLst>
                <a:tab pos="188913" algn="l"/>
              </a:tabLst>
              <a:defRPr sz="1200" i="1">
                <a:solidFill>
                  <a:schemeClr val="bg2"/>
                </a:solidFill>
                <a:latin typeface="+mn-lt"/>
              </a:defRPr>
            </a:lvl5pPr>
            <a:lvl6pPr marL="2190750" indent="-228600" algn="l" rtl="0" fontAlgn="base">
              <a:spcBef>
                <a:spcPct val="20000"/>
              </a:spcBef>
              <a:spcAft>
                <a:spcPct val="0"/>
              </a:spcAft>
              <a:buSzPct val="85000"/>
              <a:buFont typeface="Wingdings" pitchFamily="2" charset="2"/>
              <a:tabLst>
                <a:tab pos="188913" algn="l"/>
              </a:tabLst>
              <a:defRPr sz="1200" i="1">
                <a:solidFill>
                  <a:schemeClr val="bg2"/>
                </a:solidFill>
                <a:latin typeface="+mn-lt"/>
              </a:defRPr>
            </a:lvl6pPr>
            <a:lvl7pPr marL="2647950" indent="-228600" algn="l" rtl="0" fontAlgn="base">
              <a:spcBef>
                <a:spcPct val="20000"/>
              </a:spcBef>
              <a:spcAft>
                <a:spcPct val="0"/>
              </a:spcAft>
              <a:buSzPct val="85000"/>
              <a:buFont typeface="Wingdings" pitchFamily="2" charset="2"/>
              <a:tabLst>
                <a:tab pos="188913" algn="l"/>
              </a:tabLst>
              <a:defRPr sz="1200" i="1">
                <a:solidFill>
                  <a:schemeClr val="bg2"/>
                </a:solidFill>
                <a:latin typeface="+mn-lt"/>
              </a:defRPr>
            </a:lvl7pPr>
            <a:lvl8pPr marL="3105150" indent="-228600" algn="l" rtl="0" fontAlgn="base">
              <a:spcBef>
                <a:spcPct val="20000"/>
              </a:spcBef>
              <a:spcAft>
                <a:spcPct val="0"/>
              </a:spcAft>
              <a:buSzPct val="85000"/>
              <a:buFont typeface="Wingdings" pitchFamily="2" charset="2"/>
              <a:tabLst>
                <a:tab pos="188913" algn="l"/>
              </a:tabLst>
              <a:defRPr sz="1200" i="1">
                <a:solidFill>
                  <a:schemeClr val="bg2"/>
                </a:solidFill>
                <a:latin typeface="+mn-lt"/>
              </a:defRPr>
            </a:lvl8pPr>
            <a:lvl9pPr marL="3562350" indent="-228600" algn="l" rtl="0" fontAlgn="base">
              <a:spcBef>
                <a:spcPct val="20000"/>
              </a:spcBef>
              <a:spcAft>
                <a:spcPct val="0"/>
              </a:spcAft>
              <a:buSzPct val="85000"/>
              <a:buFont typeface="Wingdings" pitchFamily="2" charset="2"/>
              <a:tabLst>
                <a:tab pos="188913" algn="l"/>
              </a:tabLst>
              <a:defRPr sz="1200" i="1">
                <a:solidFill>
                  <a:schemeClr val="bg2"/>
                </a:solidFill>
                <a:latin typeface="+mn-lt"/>
              </a:defRPr>
            </a:lvl9pPr>
          </a:lstStyle>
          <a:p>
            <a:pPr marL="571500" indent="-571500">
              <a:lnSpc>
                <a:spcPct val="110000"/>
              </a:lnSpc>
              <a:spcAft>
                <a:spcPct val="20000"/>
              </a:spcAft>
              <a:buNone/>
            </a:pPr>
            <a:r>
              <a:rPr lang="en-US" sz="1800" baseline="0" dirty="0"/>
              <a:t>Source</a:t>
            </a:r>
            <a:r>
              <a:rPr lang="en-US" sz="1800" baseline="0" dirty="0" smtClean="0"/>
              <a:t>:	Neumann </a:t>
            </a:r>
            <a:r>
              <a:rPr lang="en-US" sz="1800" baseline="0" dirty="0" err="1" smtClean="0"/>
              <a:t>Kaffee</a:t>
            </a:r>
            <a:r>
              <a:rPr lang="en-US" sz="1800" baseline="0" dirty="0" smtClean="0"/>
              <a:t> </a:t>
            </a:r>
            <a:r>
              <a:rPr lang="en-US" sz="1800" baseline="0" dirty="0" err="1" smtClean="0"/>
              <a:t>Gruppe</a:t>
            </a:r>
            <a:r>
              <a:rPr lang="en-US" sz="1800" baseline="0" dirty="0" smtClean="0"/>
              <a:t> (2016)</a:t>
            </a:r>
            <a:endParaRPr lang="en-US" sz="1800" baseline="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284" y="1052736"/>
            <a:ext cx="8450783" cy="44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bwMode="auto">
          <a:xfrm flipV="1">
            <a:off x="6536972" y="2504500"/>
            <a:ext cx="0" cy="571748"/>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7545084" y="1928436"/>
            <a:ext cx="0" cy="114781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8638852" y="1280364"/>
            <a:ext cx="0" cy="1795884"/>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5760404" y="2750107"/>
            <a:ext cx="847319" cy="338554"/>
          </a:xfrm>
          <a:prstGeom prst="rect">
            <a:avLst/>
          </a:prstGeom>
          <a:noFill/>
        </p:spPr>
        <p:txBody>
          <a:bodyPr wrap="square" rtlCol="0">
            <a:spAutoFit/>
          </a:bodyPr>
          <a:lstStyle/>
          <a:p>
            <a:r>
              <a:rPr lang="en-US" sz="1600" b="1" baseline="0" dirty="0" smtClean="0">
                <a:solidFill>
                  <a:srgbClr val="FF0000"/>
                </a:solidFill>
                <a:latin typeface="Arial" pitchFamily="34" charset="0"/>
              </a:rPr>
              <a:t>20 </a:t>
            </a:r>
            <a:r>
              <a:rPr lang="en-US" sz="1600" b="1" baseline="0" dirty="0" err="1" smtClean="0">
                <a:solidFill>
                  <a:srgbClr val="FF0000"/>
                </a:solidFill>
                <a:latin typeface="Arial" pitchFamily="34" charset="0"/>
              </a:rPr>
              <a:t>mio</a:t>
            </a:r>
            <a:r>
              <a:rPr lang="en-US" sz="1600" b="1" baseline="0" dirty="0" smtClean="0">
                <a:solidFill>
                  <a:srgbClr val="FF0000"/>
                </a:solidFill>
                <a:latin typeface="Arial" pitchFamily="34" charset="0"/>
              </a:rPr>
              <a:t> </a:t>
            </a:r>
          </a:p>
        </p:txBody>
      </p:sp>
      <p:sp>
        <p:nvSpPr>
          <p:cNvPr id="10" name="TextBox 9"/>
          <p:cNvSpPr txBox="1"/>
          <p:nvPr/>
        </p:nvSpPr>
        <p:spPr>
          <a:xfrm>
            <a:off x="6767877" y="2742556"/>
            <a:ext cx="847319" cy="338554"/>
          </a:xfrm>
          <a:prstGeom prst="rect">
            <a:avLst/>
          </a:prstGeom>
          <a:noFill/>
        </p:spPr>
        <p:txBody>
          <a:bodyPr wrap="square" rtlCol="0">
            <a:spAutoFit/>
          </a:bodyPr>
          <a:lstStyle/>
          <a:p>
            <a:r>
              <a:rPr lang="en-US" sz="1600" b="1" baseline="0" dirty="0" smtClean="0">
                <a:solidFill>
                  <a:srgbClr val="FF0000"/>
                </a:solidFill>
                <a:latin typeface="Arial" pitchFamily="34" charset="0"/>
              </a:rPr>
              <a:t>38 </a:t>
            </a:r>
            <a:r>
              <a:rPr lang="en-US" sz="1600" b="1" baseline="0" dirty="0" err="1" smtClean="0">
                <a:solidFill>
                  <a:srgbClr val="FF0000"/>
                </a:solidFill>
                <a:latin typeface="Arial" pitchFamily="34" charset="0"/>
              </a:rPr>
              <a:t>mio</a:t>
            </a:r>
            <a:r>
              <a:rPr lang="en-US" sz="1600" b="1" baseline="0" dirty="0" smtClean="0">
                <a:solidFill>
                  <a:srgbClr val="FF0000"/>
                </a:solidFill>
                <a:latin typeface="Arial" pitchFamily="34" charset="0"/>
              </a:rPr>
              <a:t> </a:t>
            </a:r>
          </a:p>
        </p:txBody>
      </p:sp>
      <p:sp>
        <p:nvSpPr>
          <p:cNvPr id="11" name="TextBox 10"/>
          <p:cNvSpPr txBox="1"/>
          <p:nvPr/>
        </p:nvSpPr>
        <p:spPr>
          <a:xfrm>
            <a:off x="7875293" y="2742556"/>
            <a:ext cx="847319" cy="338554"/>
          </a:xfrm>
          <a:prstGeom prst="rect">
            <a:avLst/>
          </a:prstGeom>
          <a:noFill/>
        </p:spPr>
        <p:txBody>
          <a:bodyPr wrap="square" rtlCol="0">
            <a:spAutoFit/>
          </a:bodyPr>
          <a:lstStyle/>
          <a:p>
            <a:r>
              <a:rPr lang="en-US" sz="1600" b="1" baseline="0" dirty="0" smtClean="0">
                <a:solidFill>
                  <a:srgbClr val="FF0000"/>
                </a:solidFill>
                <a:latin typeface="Arial" pitchFamily="34" charset="0"/>
              </a:rPr>
              <a:t>59 </a:t>
            </a:r>
            <a:r>
              <a:rPr lang="en-US" sz="1600" b="1" baseline="0" dirty="0" err="1" smtClean="0">
                <a:solidFill>
                  <a:srgbClr val="FF0000"/>
                </a:solidFill>
                <a:latin typeface="Arial" pitchFamily="34" charset="0"/>
              </a:rPr>
              <a:t>mio</a:t>
            </a:r>
            <a:r>
              <a:rPr lang="en-US" sz="1600" b="1" baseline="0" dirty="0" smtClean="0">
                <a:solidFill>
                  <a:srgbClr val="FF0000"/>
                </a:solidFill>
                <a:latin typeface="Arial" pitchFamily="34" charset="0"/>
              </a:rPr>
              <a:t> </a:t>
            </a:r>
          </a:p>
        </p:txBody>
      </p:sp>
      <p:cxnSp>
        <p:nvCxnSpPr>
          <p:cNvPr id="12" name="Straight Connector 11"/>
          <p:cNvCxnSpPr/>
          <p:nvPr/>
        </p:nvCxnSpPr>
        <p:spPr bwMode="auto">
          <a:xfrm>
            <a:off x="5523596" y="3076248"/>
            <a:ext cx="3153356" cy="0"/>
          </a:xfrm>
          <a:prstGeom prst="line">
            <a:avLst/>
          </a:prstGeom>
          <a:ln w="28575">
            <a:solidFill>
              <a:srgbClr val="0070C0"/>
            </a:solidFill>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064736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80" y="111170"/>
            <a:ext cx="8729634" cy="1000132"/>
          </a:xfrm>
        </p:spPr>
        <p:txBody>
          <a:bodyPr>
            <a:noAutofit/>
          </a:bodyPr>
          <a:lstStyle/>
          <a:p>
            <a:r>
              <a:rPr lang="de-DE" b="1" dirty="0">
                <a:latin typeface="+mj-lt"/>
              </a:rPr>
              <a:t>Documentation and </a:t>
            </a:r>
            <a:r>
              <a:rPr lang="de-DE" b="1" dirty="0" smtClean="0">
                <a:latin typeface="+mj-lt"/>
              </a:rPr>
              <a:t>knowledge management</a:t>
            </a:r>
            <a:r>
              <a:rPr lang="de-DE" b="1" dirty="0" smtClean="0">
                <a:latin typeface="+mj-lt"/>
              </a:rPr>
              <a:t/>
            </a:r>
            <a:br>
              <a:rPr lang="de-DE" b="1" dirty="0" smtClean="0">
                <a:latin typeface="+mj-lt"/>
              </a:rPr>
            </a:br>
            <a:endParaRPr lang="en-US" b="1" dirty="0">
              <a:latin typeface="+mj-lt"/>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84146">
            <a:off x="-33560" y="2130579"/>
            <a:ext cx="3211539" cy="45439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432899">
            <a:off x="1080097" y="1850800"/>
            <a:ext cx="3209349" cy="45439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2458">
            <a:off x="2465446" y="1639536"/>
            <a:ext cx="3227939" cy="458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noChangeArrowheads="1"/>
          </p:cNvPicPr>
          <p:nvPr>
            <p:ph idx="1"/>
          </p:nvPr>
        </p:nvPicPr>
        <p:blipFill>
          <a:blip r:embed="rId6">
            <a:extLst>
              <a:ext uri="{28A0092B-C50C-407E-A947-70E740481C1C}">
                <a14:useLocalDpi xmlns:a14="http://schemas.microsoft.com/office/drawing/2010/main"/>
              </a:ext>
            </a:extLst>
          </a:blip>
          <a:srcRect/>
          <a:stretch>
            <a:fillRect/>
          </a:stretch>
        </p:blipFill>
        <p:spPr bwMode="auto">
          <a:xfrm rot="249101">
            <a:off x="3729319" y="1349142"/>
            <a:ext cx="3334807" cy="469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24691">
            <a:off x="4934360" y="1141429"/>
            <a:ext cx="3901330" cy="490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2917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U:\HOLD\EDE\HRN-Stiftung\Projekte\coffee &amp; climate\Communication\Fact Sheet\Nov 2015_ updated Flyer\151117_cc_Maps_worldma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1700808"/>
            <a:ext cx="7776864" cy="417020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29344" y="354411"/>
            <a:ext cx="8229600" cy="504057"/>
          </a:xfrm>
        </p:spPr>
        <p:txBody>
          <a:bodyPr>
            <a:noAutofit/>
          </a:bodyPr>
          <a:lstStyle/>
          <a:p>
            <a:r>
              <a:rPr lang="en-US" b="1" dirty="0" smtClean="0">
                <a:latin typeface="+mj-lt"/>
              </a:rPr>
              <a:t>Towards a sector initiative</a:t>
            </a:r>
            <a:br>
              <a:rPr lang="en-US" b="1" dirty="0" smtClean="0">
                <a:latin typeface="+mj-lt"/>
              </a:rPr>
            </a:br>
            <a:endParaRPr lang="en-US" b="1" dirty="0">
              <a:latin typeface="+mj-lt"/>
            </a:endParaRPr>
          </a:p>
        </p:txBody>
      </p:sp>
      <p:sp>
        <p:nvSpPr>
          <p:cNvPr id="4" name="TextBox 3"/>
          <p:cNvSpPr txBox="1"/>
          <p:nvPr/>
        </p:nvSpPr>
        <p:spPr>
          <a:xfrm>
            <a:off x="4427984" y="5896619"/>
            <a:ext cx="2538949" cy="369332"/>
          </a:xfrm>
          <a:prstGeom prst="rect">
            <a:avLst/>
          </a:prstGeom>
          <a:solidFill>
            <a:srgbClr val="DC4E66"/>
          </a:solidFill>
        </p:spPr>
        <p:txBody>
          <a:bodyPr wrap="square" rtlCol="0">
            <a:spAutoFit/>
          </a:bodyPr>
          <a:lstStyle/>
          <a:p>
            <a:r>
              <a:rPr lang="en-US" b="1" dirty="0">
                <a:solidFill>
                  <a:schemeClr val="bg1"/>
                </a:solidFill>
              </a:rPr>
              <a:t>70.000 </a:t>
            </a:r>
            <a:r>
              <a:rPr lang="en-US" b="1" dirty="0" smtClean="0">
                <a:solidFill>
                  <a:schemeClr val="bg1"/>
                </a:solidFill>
              </a:rPr>
              <a:t>farmers</a:t>
            </a:r>
            <a:endParaRPr lang="en-US" b="1" dirty="0">
              <a:solidFill>
                <a:schemeClr val="bg1"/>
              </a:solidFill>
            </a:endParaRPr>
          </a:p>
        </p:txBody>
      </p:sp>
      <p:sp>
        <p:nvSpPr>
          <p:cNvPr id="6" name="Rectangle 5"/>
          <p:cNvSpPr/>
          <p:nvPr/>
        </p:nvSpPr>
        <p:spPr>
          <a:xfrm>
            <a:off x="323528" y="5896619"/>
            <a:ext cx="3600400" cy="369332"/>
          </a:xfrm>
          <a:prstGeom prst="rect">
            <a:avLst/>
          </a:prstGeom>
          <a:solidFill>
            <a:srgbClr val="558ED5"/>
          </a:solidFill>
        </p:spPr>
        <p:txBody>
          <a:bodyPr wrap="square">
            <a:spAutoFit/>
          </a:bodyPr>
          <a:lstStyle/>
          <a:p>
            <a:pPr marL="3657600" indent="-3489325">
              <a:spcBef>
                <a:spcPts val="0"/>
              </a:spcBef>
              <a:buNone/>
              <a:tabLst>
                <a:tab pos="3048000" algn="l"/>
              </a:tabLst>
            </a:pPr>
            <a:r>
              <a:rPr lang="en-US" b="1" dirty="0" smtClean="0">
                <a:solidFill>
                  <a:schemeClr val="bg1"/>
                </a:solidFill>
              </a:rPr>
              <a:t>phase II</a:t>
            </a:r>
            <a:r>
              <a:rPr lang="en-US" b="1" dirty="0">
                <a:solidFill>
                  <a:schemeClr val="bg1"/>
                </a:solidFill>
              </a:rPr>
              <a:t>: </a:t>
            </a:r>
            <a:r>
              <a:rPr lang="en-US" b="1" dirty="0" smtClean="0">
                <a:solidFill>
                  <a:schemeClr val="bg1"/>
                </a:solidFill>
              </a:rPr>
              <a:t> 2016 </a:t>
            </a:r>
            <a:r>
              <a:rPr lang="en-US" b="1" dirty="0">
                <a:solidFill>
                  <a:schemeClr val="bg1"/>
                </a:solidFill>
              </a:rPr>
              <a:t>–</a:t>
            </a:r>
            <a:r>
              <a:rPr lang="en-US" b="1" dirty="0" smtClean="0">
                <a:solidFill>
                  <a:schemeClr val="bg1"/>
                </a:solidFill>
              </a:rPr>
              <a:t>2019</a:t>
            </a:r>
            <a:endParaRPr lang="en-US" b="1" dirty="0">
              <a:solidFill>
                <a:schemeClr val="bg1"/>
              </a:solidFill>
            </a:endParaRPr>
          </a:p>
        </p:txBody>
      </p:sp>
      <p:pic>
        <p:nvPicPr>
          <p:cNvPr id="8" name="Picture 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0461" y="1079273"/>
            <a:ext cx="25717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528" y="4544541"/>
            <a:ext cx="2376264" cy="1200329"/>
          </a:xfrm>
          <a:prstGeom prst="rect">
            <a:avLst/>
          </a:prstGeom>
          <a:solidFill>
            <a:srgbClr val="DC4E66"/>
          </a:solidFill>
        </p:spPr>
        <p:txBody>
          <a:bodyPr wrap="square" rtlCol="0">
            <a:spAutoFit/>
          </a:bodyPr>
          <a:lstStyle/>
          <a:p>
            <a:pPr marL="173038" indent="-173038">
              <a:buFontTx/>
              <a:buChar char="-"/>
            </a:pPr>
            <a:r>
              <a:rPr lang="en-US" b="1" dirty="0" smtClean="0">
                <a:solidFill>
                  <a:schemeClr val="bg1"/>
                </a:solidFill>
              </a:rPr>
              <a:t>Further develop-</a:t>
            </a:r>
            <a:r>
              <a:rPr lang="en-US" b="1" dirty="0" err="1" smtClean="0">
                <a:solidFill>
                  <a:schemeClr val="bg1"/>
                </a:solidFill>
              </a:rPr>
              <a:t>ment</a:t>
            </a:r>
            <a:r>
              <a:rPr lang="en-US" b="1" dirty="0" smtClean="0">
                <a:solidFill>
                  <a:schemeClr val="bg1"/>
                </a:solidFill>
              </a:rPr>
              <a:t> of approach</a:t>
            </a:r>
          </a:p>
          <a:p>
            <a:pPr marL="173038" indent="-173038">
              <a:buFontTx/>
              <a:buChar char="-"/>
            </a:pPr>
            <a:r>
              <a:rPr lang="en-US" b="1" dirty="0" smtClean="0">
                <a:solidFill>
                  <a:schemeClr val="bg1"/>
                </a:solidFill>
              </a:rPr>
              <a:t>Scaling</a:t>
            </a:r>
          </a:p>
          <a:p>
            <a:pPr marL="173038" indent="-173038">
              <a:buFontTx/>
              <a:buChar char="-"/>
            </a:pPr>
            <a:r>
              <a:rPr lang="en-US" b="1" dirty="0" smtClean="0">
                <a:solidFill>
                  <a:schemeClr val="bg1"/>
                </a:solidFill>
              </a:rPr>
              <a:t>Institutionalization</a:t>
            </a:r>
            <a:endParaRPr lang="en-US" b="1" dirty="0">
              <a:solidFill>
                <a:schemeClr val="bg1"/>
              </a:solidFill>
            </a:endParaRPr>
          </a:p>
        </p:txBody>
      </p:sp>
    </p:spTree>
    <p:extLst>
      <p:ext uri="{BB962C8B-B14F-4D97-AF65-F5344CB8AC3E}">
        <p14:creationId xmlns:p14="http://schemas.microsoft.com/office/powerpoint/2010/main" val="26954732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99392"/>
            <a:ext cx="7086600" cy="1000125"/>
          </a:xfrm>
        </p:spPr>
        <p:txBody>
          <a:bodyPr>
            <a:noAutofit/>
          </a:bodyPr>
          <a:lstStyle/>
          <a:p>
            <a:r>
              <a:rPr lang="de-DE" b="1" dirty="0" smtClean="0">
                <a:latin typeface="+mj-lt"/>
              </a:rPr>
              <a:t>Adaptation Priorities Identified in Vietnam</a:t>
            </a:r>
            <a:endParaRPr lang="en-US" b="1" dirty="0">
              <a:latin typeface="+mj-lt"/>
            </a:endParaRPr>
          </a:p>
        </p:txBody>
      </p:sp>
      <p:sp>
        <p:nvSpPr>
          <p:cNvPr id="3" name="Content Placeholder 2"/>
          <p:cNvSpPr>
            <a:spLocks noGrp="1"/>
          </p:cNvSpPr>
          <p:nvPr>
            <p:ph idx="1"/>
          </p:nvPr>
        </p:nvSpPr>
        <p:spPr>
          <a:xfrm>
            <a:off x="395288" y="887834"/>
            <a:ext cx="8229600" cy="4197350"/>
          </a:xfrm>
        </p:spPr>
        <p:txBody>
          <a:bodyPr>
            <a:noAutofit/>
          </a:bodyPr>
          <a:lstStyle/>
          <a:p>
            <a:pPr marL="285750" lvl="1" indent="-285750">
              <a:lnSpc>
                <a:spcPct val="150000"/>
              </a:lnSpc>
              <a:spcAft>
                <a:spcPct val="15000"/>
              </a:spcAft>
              <a:buClr>
                <a:schemeClr val="tx1"/>
              </a:buClr>
              <a:defRPr/>
            </a:pPr>
            <a:r>
              <a:rPr lang="de-DE" sz="1800" b="1" dirty="0">
                <a:latin typeface="+mn-lt"/>
              </a:rPr>
              <a:t>(no regret) measures (short-term)</a:t>
            </a:r>
          </a:p>
          <a:p>
            <a:pPr marL="0" lvl="1" indent="0">
              <a:lnSpc>
                <a:spcPct val="90000"/>
              </a:lnSpc>
              <a:spcAft>
                <a:spcPct val="15000"/>
              </a:spcAft>
              <a:buNone/>
              <a:defRPr/>
            </a:pPr>
            <a:r>
              <a:rPr lang="de-DE" sz="1800" dirty="0" smtClean="0">
                <a:solidFill>
                  <a:schemeClr val="tx1"/>
                </a:solidFill>
                <a:latin typeface="+mn-lt"/>
                <a:sym typeface="Wingdings" pitchFamily="2" charset="2"/>
              </a:rPr>
              <a:t>	 G</a:t>
            </a:r>
            <a:r>
              <a:rPr lang="de-DE" sz="1800" dirty="0" smtClean="0">
                <a:solidFill>
                  <a:schemeClr val="tx1"/>
                </a:solidFill>
                <a:latin typeface="+mn-lt"/>
              </a:rPr>
              <a:t>round cover</a:t>
            </a:r>
          </a:p>
          <a:p>
            <a:pPr marL="0" lvl="1" indent="0">
              <a:lnSpc>
                <a:spcPct val="90000"/>
              </a:lnSpc>
              <a:spcAft>
                <a:spcPct val="15000"/>
              </a:spcAft>
              <a:buNone/>
              <a:defRPr/>
            </a:pPr>
            <a:r>
              <a:rPr lang="de-DE" sz="1800" dirty="0">
                <a:solidFill>
                  <a:schemeClr val="tx1"/>
                </a:solidFill>
                <a:latin typeface="+mn-lt"/>
              </a:rPr>
              <a:t>	</a:t>
            </a:r>
            <a:r>
              <a:rPr lang="de-DE" sz="1800" dirty="0" smtClean="0">
                <a:solidFill>
                  <a:schemeClr val="tx1"/>
                </a:solidFill>
                <a:latin typeface="+mn-lt"/>
                <a:sym typeface="Wingdings" pitchFamily="2" charset="2"/>
              </a:rPr>
              <a:t> </a:t>
            </a:r>
            <a:r>
              <a:rPr lang="de-DE" sz="1800" dirty="0" smtClean="0">
                <a:solidFill>
                  <a:schemeClr val="tx1"/>
                </a:solidFill>
                <a:latin typeface="+mn-lt"/>
              </a:rPr>
              <a:t>More </a:t>
            </a:r>
            <a:r>
              <a:rPr lang="de-DE" sz="1800" dirty="0">
                <a:solidFill>
                  <a:schemeClr val="tx1"/>
                </a:solidFill>
                <a:latin typeface="+mn-lt"/>
              </a:rPr>
              <a:t>efficient irrigation</a:t>
            </a:r>
          </a:p>
          <a:p>
            <a:pPr marL="285750" lvl="1" indent="-200025" defTabSz="577850">
              <a:lnSpc>
                <a:spcPct val="90000"/>
              </a:lnSpc>
              <a:spcBef>
                <a:spcPct val="0"/>
              </a:spcBef>
              <a:spcAft>
                <a:spcPct val="15000"/>
              </a:spcAft>
              <a:buFont typeface="Arial" pitchFamily="34" charset="0"/>
              <a:buChar char="•"/>
            </a:pPr>
            <a:endParaRPr lang="de-DE" sz="1800" dirty="0">
              <a:solidFill>
                <a:schemeClr val="tx1"/>
              </a:solidFill>
              <a:latin typeface="+mn-lt"/>
            </a:endParaRPr>
          </a:p>
          <a:p>
            <a:pPr lvl="1">
              <a:lnSpc>
                <a:spcPct val="90000"/>
              </a:lnSpc>
              <a:spcAft>
                <a:spcPct val="15000"/>
              </a:spcAft>
              <a:buClr>
                <a:schemeClr val="tx1"/>
              </a:buClr>
              <a:defRPr/>
            </a:pPr>
            <a:r>
              <a:rPr lang="de-DE" sz="1800" b="1" dirty="0">
                <a:solidFill>
                  <a:schemeClr val="tx1"/>
                </a:solidFill>
                <a:latin typeface="+mn-lt"/>
              </a:rPr>
              <a:t>E</a:t>
            </a:r>
            <a:r>
              <a:rPr lang="de-DE" sz="1800" b="1" dirty="0" smtClean="0">
                <a:solidFill>
                  <a:schemeClr val="tx1"/>
                </a:solidFill>
                <a:latin typeface="+mn-lt"/>
              </a:rPr>
              <a:t>xperiment with (mid-term)</a:t>
            </a:r>
            <a:endParaRPr lang="en-US" sz="1800" b="1" dirty="0">
              <a:solidFill>
                <a:schemeClr val="tx1"/>
              </a:solidFill>
              <a:latin typeface="+mn-lt"/>
            </a:endParaRPr>
          </a:p>
          <a:p>
            <a:pPr marL="0" lvl="1" indent="0">
              <a:lnSpc>
                <a:spcPct val="90000"/>
              </a:lnSpc>
              <a:spcAft>
                <a:spcPct val="15000"/>
              </a:spcAft>
              <a:buNone/>
              <a:defRPr/>
            </a:pPr>
            <a:r>
              <a:rPr lang="de-DE" sz="1800" dirty="0" smtClean="0">
                <a:solidFill>
                  <a:schemeClr val="tx1"/>
                </a:solidFill>
                <a:latin typeface="+mn-lt"/>
                <a:sym typeface="Wingdings" pitchFamily="2" charset="2"/>
              </a:rPr>
              <a:t>	 </a:t>
            </a:r>
            <a:r>
              <a:rPr lang="de-DE" sz="1800" dirty="0">
                <a:solidFill>
                  <a:schemeClr val="tx1"/>
                </a:solidFill>
                <a:latin typeface="+mn-lt"/>
                <a:sym typeface="Wingdings" pitchFamily="2" charset="2"/>
              </a:rPr>
              <a:t>C</a:t>
            </a:r>
            <a:r>
              <a:rPr lang="de-DE" sz="1800" dirty="0">
                <a:solidFill>
                  <a:schemeClr val="tx1"/>
                </a:solidFill>
                <a:latin typeface="+mn-lt"/>
              </a:rPr>
              <a:t>entralized drying</a:t>
            </a:r>
          </a:p>
          <a:p>
            <a:pPr marL="0" lvl="1" indent="0">
              <a:lnSpc>
                <a:spcPct val="90000"/>
              </a:lnSpc>
              <a:spcAft>
                <a:spcPct val="15000"/>
              </a:spcAft>
              <a:buNone/>
              <a:defRPr/>
            </a:pPr>
            <a:r>
              <a:rPr lang="de-DE" sz="1800" dirty="0" smtClean="0">
                <a:solidFill>
                  <a:schemeClr val="tx1"/>
                </a:solidFill>
                <a:latin typeface="+mn-lt"/>
                <a:sym typeface="Wingdings" pitchFamily="2" charset="2"/>
              </a:rPr>
              <a:t>	 D</a:t>
            </a:r>
            <a:r>
              <a:rPr lang="de-DE" sz="1800" dirty="0" smtClean="0">
                <a:solidFill>
                  <a:schemeClr val="tx1"/>
                </a:solidFill>
                <a:latin typeface="+mn-lt"/>
              </a:rPr>
              <a:t>rip </a:t>
            </a:r>
            <a:r>
              <a:rPr lang="de-DE" sz="1800" dirty="0">
                <a:solidFill>
                  <a:schemeClr val="tx1"/>
                </a:solidFill>
                <a:latin typeface="+mn-lt"/>
              </a:rPr>
              <a:t>irrigation</a:t>
            </a:r>
          </a:p>
          <a:p>
            <a:pPr marL="0" lvl="1" indent="0">
              <a:lnSpc>
                <a:spcPct val="90000"/>
              </a:lnSpc>
              <a:spcAft>
                <a:spcPct val="15000"/>
              </a:spcAft>
              <a:buNone/>
              <a:defRPr/>
            </a:pPr>
            <a:r>
              <a:rPr lang="de-DE" sz="1800" dirty="0" smtClean="0">
                <a:solidFill>
                  <a:schemeClr val="tx1"/>
                </a:solidFill>
                <a:latin typeface="+mn-lt"/>
                <a:sym typeface="Wingdings" pitchFamily="2" charset="2"/>
              </a:rPr>
              <a:t>	 </a:t>
            </a:r>
            <a:r>
              <a:rPr lang="de-DE" sz="1800" dirty="0" smtClean="0">
                <a:solidFill>
                  <a:schemeClr val="tx1"/>
                </a:solidFill>
                <a:latin typeface="+mn-lt"/>
              </a:rPr>
              <a:t>Application </a:t>
            </a:r>
            <a:r>
              <a:rPr lang="de-DE" sz="1800" dirty="0">
                <a:solidFill>
                  <a:schemeClr val="tx1"/>
                </a:solidFill>
                <a:latin typeface="+mn-lt"/>
              </a:rPr>
              <a:t>of </a:t>
            </a:r>
            <a:r>
              <a:rPr lang="de-DE" sz="1800" dirty="0" smtClean="0">
                <a:solidFill>
                  <a:schemeClr val="tx1"/>
                </a:solidFill>
                <a:latin typeface="+mn-lt"/>
              </a:rPr>
              <a:t>hydro-polymers</a:t>
            </a:r>
          </a:p>
          <a:p>
            <a:pPr marL="0" lvl="1" indent="0">
              <a:lnSpc>
                <a:spcPct val="90000"/>
              </a:lnSpc>
              <a:spcAft>
                <a:spcPct val="15000"/>
              </a:spcAft>
              <a:buNone/>
              <a:defRPr/>
            </a:pPr>
            <a:r>
              <a:rPr lang="de-DE" sz="1800" dirty="0">
                <a:solidFill>
                  <a:schemeClr val="tx1"/>
                </a:solidFill>
                <a:latin typeface="+mn-lt"/>
              </a:rPr>
              <a:t>	</a:t>
            </a:r>
            <a:r>
              <a:rPr lang="de-DE" sz="1800" dirty="0" smtClean="0">
                <a:solidFill>
                  <a:schemeClr val="tx1"/>
                </a:solidFill>
                <a:latin typeface="+mn-lt"/>
                <a:sym typeface="Wingdings" pitchFamily="2" charset="2"/>
              </a:rPr>
              <a:t> Crop diversification and shade trees</a:t>
            </a:r>
            <a:endParaRPr lang="de-DE" sz="1800" dirty="0">
              <a:solidFill>
                <a:schemeClr val="tx1"/>
              </a:solidFill>
              <a:latin typeface="+mn-lt"/>
            </a:endParaRPr>
          </a:p>
          <a:p>
            <a:pPr marL="285750" lvl="1" indent="-200025" defTabSz="577850">
              <a:lnSpc>
                <a:spcPct val="90000"/>
              </a:lnSpc>
              <a:spcBef>
                <a:spcPct val="0"/>
              </a:spcBef>
              <a:spcAft>
                <a:spcPct val="15000"/>
              </a:spcAft>
              <a:buFont typeface="Arial" pitchFamily="34" charset="0"/>
              <a:buChar char="•"/>
            </a:pPr>
            <a:endParaRPr lang="de-DE" sz="1800" dirty="0">
              <a:solidFill>
                <a:schemeClr val="tx1"/>
              </a:solidFill>
              <a:latin typeface="+mn-lt"/>
            </a:endParaRPr>
          </a:p>
          <a:p>
            <a:pPr lvl="1">
              <a:lnSpc>
                <a:spcPct val="90000"/>
              </a:lnSpc>
              <a:spcAft>
                <a:spcPct val="15000"/>
              </a:spcAft>
              <a:buClrTx/>
              <a:defRPr/>
            </a:pPr>
            <a:r>
              <a:rPr lang="de-DE" sz="1800" b="1" dirty="0">
                <a:latin typeface="+mn-lt"/>
              </a:rPr>
              <a:t>Collect more </a:t>
            </a:r>
            <a:r>
              <a:rPr lang="de-DE" sz="1800" b="1" dirty="0" smtClean="0">
                <a:latin typeface="+mn-lt"/>
              </a:rPr>
              <a:t>data (long-term)</a:t>
            </a:r>
            <a:endParaRPr lang="en-US" sz="1800" b="1" dirty="0">
              <a:latin typeface="+mn-lt"/>
            </a:endParaRPr>
          </a:p>
          <a:p>
            <a:pPr marL="1143000" lvl="3">
              <a:lnSpc>
                <a:spcPct val="90000"/>
              </a:lnSpc>
              <a:spcAft>
                <a:spcPct val="15000"/>
              </a:spcAft>
              <a:buFont typeface="Wingdings" pitchFamily="2" charset="2"/>
              <a:buChar char="à"/>
              <a:defRPr/>
            </a:pPr>
            <a:r>
              <a:rPr lang="de-DE" sz="1800" dirty="0" smtClean="0">
                <a:solidFill>
                  <a:schemeClr val="tx1"/>
                </a:solidFill>
                <a:latin typeface="+mn-lt"/>
                <a:sym typeface="Wingdings" pitchFamily="2" charset="2"/>
              </a:rPr>
              <a:t>M</a:t>
            </a:r>
            <a:r>
              <a:rPr lang="de-DE" sz="1800" dirty="0" smtClean="0">
                <a:solidFill>
                  <a:schemeClr val="tx1"/>
                </a:solidFill>
                <a:latin typeface="+mn-lt"/>
              </a:rPr>
              <a:t>etereological </a:t>
            </a:r>
          </a:p>
          <a:p>
            <a:pPr marL="1143000" lvl="3">
              <a:lnSpc>
                <a:spcPct val="90000"/>
              </a:lnSpc>
              <a:spcAft>
                <a:spcPct val="15000"/>
              </a:spcAft>
              <a:buFont typeface="Wingdings" pitchFamily="2" charset="2"/>
              <a:buChar char="à"/>
              <a:defRPr/>
            </a:pPr>
            <a:r>
              <a:rPr lang="de-DE" sz="1800" dirty="0" smtClean="0">
                <a:solidFill>
                  <a:schemeClr val="tx1"/>
                </a:solidFill>
                <a:latin typeface="+mn-lt"/>
                <a:sym typeface="Wingdings" pitchFamily="2" charset="2"/>
              </a:rPr>
              <a:t>G</a:t>
            </a:r>
            <a:r>
              <a:rPr lang="de-DE" sz="1800" dirty="0" smtClean="0">
                <a:solidFill>
                  <a:schemeClr val="tx1"/>
                </a:solidFill>
                <a:latin typeface="+mn-lt"/>
              </a:rPr>
              <a:t>roundwater levels </a:t>
            </a:r>
          </a:p>
          <a:p>
            <a:pPr marL="1143000" lvl="3">
              <a:lnSpc>
                <a:spcPct val="90000"/>
              </a:lnSpc>
              <a:spcAft>
                <a:spcPct val="15000"/>
              </a:spcAft>
              <a:buFont typeface="Wingdings" pitchFamily="2" charset="2"/>
              <a:buChar char="à"/>
              <a:defRPr/>
            </a:pPr>
            <a:r>
              <a:rPr lang="de-DE" sz="1800" dirty="0" smtClean="0">
                <a:solidFill>
                  <a:schemeClr val="tx1"/>
                </a:solidFill>
                <a:latin typeface="+mn-lt"/>
              </a:rPr>
              <a:t>Pests </a:t>
            </a:r>
            <a:r>
              <a:rPr lang="de-DE" sz="1800" dirty="0">
                <a:solidFill>
                  <a:schemeClr val="tx1"/>
                </a:solidFill>
                <a:latin typeface="+mn-lt"/>
              </a:rPr>
              <a:t>(</a:t>
            </a:r>
            <a:r>
              <a:rPr lang="de-DE" sz="1800" dirty="0" smtClean="0">
                <a:solidFill>
                  <a:schemeClr val="tx1"/>
                </a:solidFill>
                <a:latin typeface="+mn-lt"/>
              </a:rPr>
              <a:t>cicadas</a:t>
            </a:r>
            <a:r>
              <a:rPr lang="de-DE" sz="1800" dirty="0">
                <a:solidFill>
                  <a:schemeClr val="tx1"/>
                </a:solidFill>
                <a:latin typeface="+mn-lt"/>
              </a:rPr>
              <a:t>)</a:t>
            </a:r>
          </a:p>
          <a:p>
            <a:pPr>
              <a:defRPr/>
            </a:pPr>
            <a:endParaRPr lang="en-GB" dirty="0" smtClean="0">
              <a:latin typeface="+mn-lt"/>
            </a:endParaRPr>
          </a:p>
        </p:txBody>
      </p:sp>
      <p:pic>
        <p:nvPicPr>
          <p:cNvPr id="1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732240" y="2709072"/>
            <a:ext cx="2052000" cy="1368000"/>
          </a:xfrm>
          <a:prstGeom prst="rect">
            <a:avLst/>
          </a:prstGeom>
          <a:blipFill rotWithShape="1">
            <a:blip r:embed="rId3" cstate="email">
              <a:extLst>
                <a:ext uri="{28A0092B-C50C-407E-A947-70E740481C1C}">
                  <a14:useLocalDpi xmlns:a14="http://schemas.microsoft.com/office/drawing/2010/main"/>
                </a:ext>
              </a:extLst>
            </a:blip>
            <a:stretch>
              <a:fillRect/>
            </a:stretch>
          </a:blip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dave.EDE\Pictures\From HTC PI39100\Camera roll\WP_00133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3330" y="1058956"/>
            <a:ext cx="2050909" cy="1538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P1010006"/>
          <p:cNvPicPr>
            <a:picLocks noChangeAspect="1" noChangeArrowheads="1"/>
          </p:cNvPicPr>
          <p:nvPr/>
        </p:nvPicPr>
        <p:blipFill>
          <a:blip r:embed="rId5" cstate="email">
            <a:lum bright="-6000" contrast="6000"/>
            <a:extLst>
              <a:ext uri="{28A0092B-C50C-407E-A947-70E740481C1C}">
                <a14:useLocalDpi xmlns:a14="http://schemas.microsoft.com/office/drawing/2010/main"/>
              </a:ext>
            </a:extLst>
          </a:blip>
          <a:srcRect/>
          <a:stretch>
            <a:fillRect/>
          </a:stretch>
        </p:blipFill>
        <p:spPr bwMode="auto">
          <a:xfrm>
            <a:off x="6725420" y="4149080"/>
            <a:ext cx="2058820" cy="19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pic>
      <p:pic>
        <p:nvPicPr>
          <p:cNvPr id="1030" name="Picture 6" descr="http://t1.gstatic.com/images?q=tbn:ANd9GcT8DATd5-toigrb7ldl6SrlxSbtCaIzoRW4cXWrm3mhBkAPk3V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92080" y="4185280"/>
            <a:ext cx="1296144" cy="19477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2.gstatic.com/images?q=tbn:ANd9GcRY81rn4XV2xmSE2OERzU9aHmzHEf6UE4r2RBNczUNjRpQQbMO-5Q"/>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29024" y="1052737"/>
            <a:ext cx="2059201" cy="154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254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7086592" cy="1000132"/>
          </a:xfrm>
        </p:spPr>
        <p:txBody>
          <a:bodyPr>
            <a:normAutofit/>
          </a:bodyPr>
          <a:lstStyle/>
          <a:p>
            <a:r>
              <a:rPr lang="de-DE" b="1" dirty="0" smtClean="0">
                <a:latin typeface="+mj-lt"/>
              </a:rPr>
              <a:t>Adoption rates after 2 years</a:t>
            </a:r>
            <a:endParaRPr lang="de-DE" b="1" dirty="0">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3848523630"/>
              </p:ext>
            </p:extLst>
          </p:nvPr>
        </p:nvGraphicFramePr>
        <p:xfrm>
          <a:off x="395536" y="1268760"/>
          <a:ext cx="8154757" cy="4279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CaixaDeTexto 27"/>
          <p:cNvSpPr txBox="1"/>
          <p:nvPr/>
        </p:nvSpPr>
        <p:spPr>
          <a:xfrm>
            <a:off x="683568" y="6228020"/>
            <a:ext cx="6111888" cy="369332"/>
          </a:xfrm>
          <a:prstGeom prst="rect">
            <a:avLst/>
          </a:prstGeom>
          <a:noFill/>
        </p:spPr>
        <p:txBody>
          <a:bodyPr wrap="square" rtlCol="0">
            <a:spAutoFit/>
          </a:bodyPr>
          <a:lstStyle/>
          <a:p>
            <a:r>
              <a:rPr lang="en-US" dirty="0" smtClean="0"/>
              <a:t>Source: Farmer field book data 2013 and 2014</a:t>
            </a:r>
            <a:endParaRPr lang="en-US" dirty="0"/>
          </a:p>
        </p:txBody>
      </p:sp>
    </p:spTree>
    <p:extLst>
      <p:ext uri="{BB962C8B-B14F-4D97-AF65-F5344CB8AC3E}">
        <p14:creationId xmlns:p14="http://schemas.microsoft.com/office/powerpoint/2010/main" val="34844520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mj-lt"/>
              </a:rPr>
              <a:t>Adaptation </a:t>
            </a:r>
            <a:r>
              <a:rPr lang="en-US" b="1" dirty="0" smtClean="0">
                <a:latin typeface="+mj-lt"/>
              </a:rPr>
              <a:t>pays</a:t>
            </a:r>
            <a:endParaRPr lang="en-US" b="1" dirty="0">
              <a:latin typeface="+mj-lt"/>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940972"/>
            <a:ext cx="7797552" cy="505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27"/>
          <p:cNvSpPr txBox="1"/>
          <p:nvPr/>
        </p:nvSpPr>
        <p:spPr>
          <a:xfrm>
            <a:off x="683568" y="6228020"/>
            <a:ext cx="6111888" cy="369332"/>
          </a:xfrm>
          <a:prstGeom prst="rect">
            <a:avLst/>
          </a:prstGeom>
          <a:noFill/>
        </p:spPr>
        <p:txBody>
          <a:bodyPr wrap="square" rtlCol="0">
            <a:spAutoFit/>
          </a:bodyPr>
          <a:lstStyle/>
          <a:p>
            <a:r>
              <a:rPr lang="en-US" dirty="0" smtClean="0"/>
              <a:t>Source: Farmer field book data 2013/2014</a:t>
            </a:r>
            <a:endParaRPr lang="en-US" dirty="0"/>
          </a:p>
        </p:txBody>
      </p:sp>
    </p:spTree>
    <p:extLst>
      <p:ext uri="{BB962C8B-B14F-4D97-AF65-F5344CB8AC3E}">
        <p14:creationId xmlns:p14="http://schemas.microsoft.com/office/powerpoint/2010/main" val="34346458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5373216"/>
            <a:ext cx="4788024" cy="864096"/>
          </a:xfrm>
        </p:spPr>
        <p:txBody>
          <a:bodyPr>
            <a:noAutofit/>
          </a:bodyPr>
          <a:lstStyle/>
          <a:p>
            <a:r>
              <a:rPr lang="de-DE" sz="1800" b="1" dirty="0" smtClean="0">
                <a:solidFill>
                  <a:schemeClr val="tx1"/>
                </a:solidFill>
              </a:rPr>
              <a:t>dave.dhaeze@ede-consulting.com</a:t>
            </a:r>
            <a:r>
              <a:rPr lang="de-DE" sz="1800" b="1" dirty="0" smtClean="0">
                <a:solidFill>
                  <a:schemeClr val="tx1"/>
                </a:solidFill>
              </a:rPr>
              <a:t/>
            </a:r>
            <a:br>
              <a:rPr lang="de-DE" sz="1800" b="1" dirty="0" smtClean="0">
                <a:solidFill>
                  <a:schemeClr val="tx1"/>
                </a:solidFill>
              </a:rPr>
            </a:br>
            <a:r>
              <a:rPr lang="de-DE" sz="1800" b="1" dirty="0" smtClean="0">
                <a:solidFill>
                  <a:schemeClr val="tx1"/>
                </a:solidFill>
              </a:rPr>
              <a:t>www.coffeeandclimate.org</a:t>
            </a:r>
            <a:r>
              <a:rPr lang="de-DE" sz="1800" dirty="0" smtClean="0">
                <a:solidFill>
                  <a:schemeClr val="tx1"/>
                </a:solidFill>
              </a:rPr>
              <a:t/>
            </a:r>
            <a:br>
              <a:rPr lang="de-DE" sz="1800" dirty="0" smtClean="0">
                <a:solidFill>
                  <a:schemeClr val="tx1"/>
                </a:solidFill>
              </a:rPr>
            </a:br>
            <a:endParaRPr lang="de-DE" sz="1800" dirty="0">
              <a:solidFill>
                <a:schemeClr val="tx1"/>
              </a:solidFill>
            </a:endParaRPr>
          </a:p>
        </p:txBody>
      </p:sp>
      <p:sp>
        <p:nvSpPr>
          <p:cNvPr id="3" name="TextBox 2"/>
          <p:cNvSpPr txBox="1"/>
          <p:nvPr/>
        </p:nvSpPr>
        <p:spPr>
          <a:xfrm>
            <a:off x="0" y="3977502"/>
            <a:ext cx="91440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Let’s adapt to Climate Change </a:t>
            </a:r>
            <a:r>
              <a:rPr lang="en-US" sz="4000" b="1" u="sng" dirty="0" smtClean="0">
                <a:solidFill>
                  <a:schemeClr val="bg1"/>
                </a:solidFill>
                <a:effectLst>
                  <a:outerShdw blurRad="38100" dist="38100" dir="2700000" algn="tl">
                    <a:srgbClr val="000000">
                      <a:alpha val="43137"/>
                    </a:srgbClr>
                  </a:outerShdw>
                </a:effectLst>
              </a:rPr>
              <a:t>TOGETHER</a:t>
            </a:r>
            <a:endParaRPr lang="en-GB" sz="40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3327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t="3665"/>
          <a:stretch/>
        </p:blipFill>
        <p:spPr bwMode="auto">
          <a:xfrm>
            <a:off x="-14940" y="770452"/>
            <a:ext cx="915894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88024" y="2920876"/>
            <a:ext cx="3096344" cy="2585323"/>
          </a:xfrm>
          <a:prstGeom prst="rect">
            <a:avLst/>
          </a:prstGeom>
          <a:noFill/>
        </p:spPr>
        <p:txBody>
          <a:bodyPr wrap="square" rtlCol="0">
            <a:spAutoFit/>
          </a:bodyPr>
          <a:lstStyle/>
          <a:p>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Could</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this</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have</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been</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avoided</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a:t>
            </a:r>
            <a:endParaRPr lang="en-US" sz="5400" dirty="0">
              <a:solidFill>
                <a:schemeClr val="bg1"/>
              </a:solidFill>
              <a:effectLst>
                <a:outerShdw blurRad="38100" dist="38100" dir="2700000" algn="tl">
                  <a:srgbClr val="000000">
                    <a:alpha val="43137"/>
                  </a:srgbClr>
                </a:outerShdw>
              </a:effectLst>
              <a:latin typeface="DF Foxfiles" panose="020B0603050302020204" pitchFamily="34" charset="0"/>
            </a:endParaRPr>
          </a:p>
        </p:txBody>
      </p:sp>
      <p:sp>
        <p:nvSpPr>
          <p:cNvPr id="7" name="Title 1"/>
          <p:cNvSpPr txBox="1">
            <a:spLocks/>
          </p:cNvSpPr>
          <p:nvPr/>
        </p:nvSpPr>
        <p:spPr>
          <a:xfrm>
            <a:off x="251520" y="150641"/>
            <a:ext cx="8784976" cy="57606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400" kern="900" baseline="0">
                <a:solidFill>
                  <a:schemeClr val="bg1"/>
                </a:solidFill>
                <a:latin typeface="+mj-lt"/>
                <a:ea typeface="+mj-ea"/>
                <a:cs typeface="+mj-cs"/>
              </a:defRPr>
            </a:lvl1pPr>
          </a:lstStyle>
          <a:p>
            <a:pPr>
              <a:defRPr/>
            </a:pPr>
            <a:r>
              <a:rPr lang="en-GB" sz="2800" b="1" dirty="0" smtClean="0"/>
              <a:t>Effects of Climate Change - El Salvador, 14.01.2013 </a:t>
            </a:r>
            <a:br>
              <a:rPr lang="en-GB" sz="2800" b="1" dirty="0" smtClean="0"/>
            </a:br>
            <a:endParaRPr lang="en-GB" sz="2800" b="1" dirty="0"/>
          </a:p>
        </p:txBody>
      </p:sp>
    </p:spTree>
    <p:extLst>
      <p:ext uri="{BB962C8B-B14F-4D97-AF65-F5344CB8AC3E}">
        <p14:creationId xmlns:p14="http://schemas.microsoft.com/office/powerpoint/2010/main" val="28354776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1520" y="150641"/>
            <a:ext cx="8784976" cy="57606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400" kern="900" baseline="0">
                <a:solidFill>
                  <a:schemeClr val="bg1"/>
                </a:solidFill>
                <a:latin typeface="+mj-lt"/>
                <a:ea typeface="+mj-ea"/>
                <a:cs typeface="+mj-cs"/>
              </a:defRPr>
            </a:lvl1pPr>
          </a:lstStyle>
          <a:p>
            <a:pPr>
              <a:defRPr/>
            </a:pPr>
            <a:r>
              <a:rPr lang="en-GB" sz="2800" b="1" dirty="0"/>
              <a:t>Effects of Climate Change </a:t>
            </a:r>
            <a:r>
              <a:rPr lang="en-GB" sz="2800" b="1" dirty="0" smtClean="0"/>
              <a:t>- Brazil</a:t>
            </a:r>
            <a:r>
              <a:rPr lang="en-GB" sz="2800" b="1" dirty="0"/>
              <a:t>, 11.12.2015</a:t>
            </a:r>
          </a:p>
          <a:p>
            <a:pPr>
              <a:defRPr/>
            </a:pPr>
            <a:r>
              <a:rPr lang="en-GB" sz="2800" b="1" dirty="0" smtClean="0"/>
              <a:t/>
            </a:r>
            <a:br>
              <a:rPr lang="en-GB" sz="2800" b="1" dirty="0" smtClean="0"/>
            </a:br>
            <a:endParaRPr lang="en-GB" sz="2800" b="1" dirty="0"/>
          </a:p>
        </p:txBody>
      </p:sp>
      <p:pic>
        <p:nvPicPr>
          <p:cNvPr id="6" name="Picture 4" descr="http://medias.canalrural.com.br/resources/jpg/2/3/144986133973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32" y="764703"/>
            <a:ext cx="9331760" cy="53506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8024" y="2920876"/>
            <a:ext cx="3312368" cy="2585323"/>
          </a:xfrm>
          <a:prstGeom prst="rect">
            <a:avLst/>
          </a:prstGeom>
          <a:noFill/>
        </p:spPr>
        <p:txBody>
          <a:bodyPr wrap="square" rtlCol="0">
            <a:spAutoFit/>
          </a:bodyPr>
          <a:lstStyle/>
          <a:p>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Could</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this</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have</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been</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 </a:t>
            </a:r>
            <a:r>
              <a:rPr lang="de-DE" sz="5400" dirty="0" err="1" smtClean="0">
                <a:solidFill>
                  <a:schemeClr val="bg1"/>
                </a:solidFill>
                <a:effectLst>
                  <a:outerShdw blurRad="38100" dist="38100" dir="2700000" algn="tl">
                    <a:srgbClr val="000000">
                      <a:alpha val="43137"/>
                    </a:srgbClr>
                  </a:outerShdw>
                </a:effectLst>
                <a:latin typeface="DF Foxfiles" panose="020B0603050302020204" pitchFamily="34" charset="0"/>
              </a:rPr>
              <a:t>avoided</a:t>
            </a:r>
            <a:r>
              <a:rPr lang="de-DE" sz="5400" dirty="0" smtClean="0">
                <a:solidFill>
                  <a:schemeClr val="bg1"/>
                </a:solidFill>
                <a:effectLst>
                  <a:outerShdw blurRad="38100" dist="38100" dir="2700000" algn="tl">
                    <a:srgbClr val="000000">
                      <a:alpha val="43137"/>
                    </a:srgbClr>
                  </a:outerShdw>
                </a:effectLst>
                <a:latin typeface="DF Foxfiles" panose="020B0603050302020204" pitchFamily="34" charset="0"/>
              </a:rPr>
              <a:t>?</a:t>
            </a:r>
            <a:endParaRPr lang="en-US" sz="5400" dirty="0">
              <a:solidFill>
                <a:schemeClr val="bg1"/>
              </a:solidFill>
              <a:effectLst>
                <a:outerShdw blurRad="38100" dist="38100" dir="2700000" algn="tl">
                  <a:srgbClr val="000000">
                    <a:alpha val="43137"/>
                  </a:srgbClr>
                </a:outerShdw>
              </a:effectLst>
              <a:latin typeface="DF Foxfiles" panose="020B0603050302020204" pitchFamily="34" charset="0"/>
            </a:endParaRPr>
          </a:p>
        </p:txBody>
      </p:sp>
    </p:spTree>
    <p:extLst>
      <p:ext uri="{BB962C8B-B14F-4D97-AF65-F5344CB8AC3E}">
        <p14:creationId xmlns:p14="http://schemas.microsoft.com/office/powerpoint/2010/main" val="7392028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latin typeface="+mj-lt"/>
              </a:rPr>
              <a:t>Coffee</a:t>
            </a:r>
            <a:r>
              <a:rPr lang="de-DE" b="1" dirty="0"/>
              <a:t> </a:t>
            </a:r>
            <a:r>
              <a:rPr lang="de-DE" b="1" dirty="0" err="1"/>
              <a:t>likes</a:t>
            </a:r>
            <a:r>
              <a:rPr lang="de-DE" b="1" dirty="0"/>
              <a:t> </a:t>
            </a:r>
            <a:r>
              <a:rPr lang="de-DE" b="1" dirty="0" err="1"/>
              <a:t>it</a:t>
            </a:r>
            <a:r>
              <a:rPr lang="de-DE" b="1" dirty="0"/>
              <a:t> </a:t>
            </a:r>
            <a:r>
              <a:rPr lang="de-DE" b="1" dirty="0" err="1"/>
              <a:t>cozy</a:t>
            </a:r>
            <a:endParaRPr lang="de-DE"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052736"/>
            <a:ext cx="7848872" cy="442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3895" y="5795972"/>
            <a:ext cx="7487114" cy="369332"/>
          </a:xfrm>
          <a:prstGeom prst="rect">
            <a:avLst/>
          </a:prstGeom>
          <a:noFill/>
        </p:spPr>
        <p:txBody>
          <a:bodyPr wrap="none" rtlCol="0">
            <a:spAutoFit/>
          </a:bodyPr>
          <a:lstStyle/>
          <a:p>
            <a:r>
              <a:rPr lang="de-DE" dirty="0" smtClean="0"/>
              <a:t>Source: Future </a:t>
            </a:r>
            <a:r>
              <a:rPr lang="de-DE" dirty="0" err="1" smtClean="0"/>
              <a:t>suitability</a:t>
            </a:r>
            <a:r>
              <a:rPr lang="de-DE" dirty="0" smtClean="0"/>
              <a:t> </a:t>
            </a:r>
            <a:r>
              <a:rPr lang="de-DE" dirty="0" err="1" smtClean="0"/>
              <a:t>of</a:t>
            </a:r>
            <a:r>
              <a:rPr lang="de-DE" dirty="0" smtClean="0"/>
              <a:t> </a:t>
            </a:r>
            <a:r>
              <a:rPr lang="de-DE" dirty="0" err="1" smtClean="0"/>
              <a:t>coffee</a:t>
            </a:r>
            <a:r>
              <a:rPr lang="de-DE" dirty="0" smtClean="0"/>
              <a:t> in Uganda, IITA, CIAT, USAID, NARO, 5/2016</a:t>
            </a:r>
            <a:endParaRPr lang="de-DE" dirty="0"/>
          </a:p>
        </p:txBody>
      </p:sp>
    </p:spTree>
    <p:extLst>
      <p:ext uri="{BB962C8B-B14F-4D97-AF65-F5344CB8AC3E}">
        <p14:creationId xmlns:p14="http://schemas.microsoft.com/office/powerpoint/2010/main" val="12967178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latin typeface="+mj-lt"/>
              </a:rPr>
              <a:t>Vulnerability</a:t>
            </a:r>
            <a:r>
              <a:rPr lang="de-DE" b="1" dirty="0"/>
              <a:t> of Coffee Production</a:t>
            </a:r>
            <a:endParaRPr lang="en-US" b="1" dirty="0"/>
          </a:p>
        </p:txBody>
      </p:sp>
      <p:sp>
        <p:nvSpPr>
          <p:cNvPr id="4" name="Rounded Rectangle 3"/>
          <p:cNvSpPr/>
          <p:nvPr/>
        </p:nvSpPr>
        <p:spPr>
          <a:xfrm>
            <a:off x="4454739" y="5506892"/>
            <a:ext cx="1188720" cy="548640"/>
          </a:xfrm>
          <a:prstGeom prst="roundRect">
            <a:avLst/>
          </a:prstGeom>
          <a:solidFill>
            <a:srgbClr val="DD300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Temperature</a:t>
            </a:r>
            <a:endParaRPr lang="en-US" sz="1400" b="1" dirty="0"/>
          </a:p>
        </p:txBody>
      </p:sp>
      <p:sp>
        <p:nvSpPr>
          <p:cNvPr id="5" name="Rounded Rectangle 4"/>
          <p:cNvSpPr/>
          <p:nvPr/>
        </p:nvSpPr>
        <p:spPr>
          <a:xfrm>
            <a:off x="7703760" y="5506892"/>
            <a:ext cx="1188720" cy="548640"/>
          </a:xfrm>
          <a:prstGeom prst="roundRect">
            <a:avLst/>
          </a:prstGeom>
          <a:solidFill>
            <a:srgbClr val="DD300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Wind</a:t>
            </a:r>
            <a:endParaRPr lang="en-US" sz="1400" b="1" dirty="0"/>
          </a:p>
        </p:txBody>
      </p:sp>
      <p:sp>
        <p:nvSpPr>
          <p:cNvPr id="6" name="Rounded Rectangle 5"/>
          <p:cNvSpPr/>
          <p:nvPr/>
        </p:nvSpPr>
        <p:spPr>
          <a:xfrm>
            <a:off x="6438477" y="5506892"/>
            <a:ext cx="1188720" cy="548640"/>
          </a:xfrm>
          <a:prstGeom prst="roundRect">
            <a:avLst/>
          </a:prstGeom>
          <a:solidFill>
            <a:srgbClr val="DD300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Drought / Rain</a:t>
            </a:r>
            <a:endParaRPr lang="en-US" sz="1400" b="1" dirty="0"/>
          </a:p>
        </p:txBody>
      </p:sp>
      <p:sp>
        <p:nvSpPr>
          <p:cNvPr id="7" name="Rounded Rectangle 6"/>
          <p:cNvSpPr/>
          <p:nvPr/>
        </p:nvSpPr>
        <p:spPr>
          <a:xfrm>
            <a:off x="4546179" y="3316040"/>
            <a:ext cx="1005840" cy="54864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Meta-</a:t>
            </a:r>
            <a:r>
              <a:rPr lang="en-US" sz="1400" b="1" dirty="0" err="1" smtClean="0"/>
              <a:t>bolism</a:t>
            </a:r>
            <a:endParaRPr lang="en-US" sz="1400" b="1" dirty="0"/>
          </a:p>
        </p:txBody>
      </p:sp>
      <p:sp>
        <p:nvSpPr>
          <p:cNvPr id="8" name="Rounded Rectangle 7"/>
          <p:cNvSpPr/>
          <p:nvPr/>
        </p:nvSpPr>
        <p:spPr>
          <a:xfrm>
            <a:off x="6484197" y="1964396"/>
            <a:ext cx="1097280" cy="54864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Yield</a:t>
            </a:r>
            <a:endParaRPr lang="en-US" sz="1400" b="1" dirty="0"/>
          </a:p>
        </p:txBody>
      </p:sp>
      <p:sp>
        <p:nvSpPr>
          <p:cNvPr id="9" name="Rounded Rectangle 8"/>
          <p:cNvSpPr/>
          <p:nvPr/>
        </p:nvSpPr>
        <p:spPr>
          <a:xfrm>
            <a:off x="7795200" y="3316040"/>
            <a:ext cx="1005840" cy="54864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Soil</a:t>
            </a:r>
            <a:endParaRPr lang="en-US" sz="1400" b="1" dirty="0"/>
          </a:p>
        </p:txBody>
      </p:sp>
      <p:sp>
        <p:nvSpPr>
          <p:cNvPr id="10" name="Rounded Rectangle 9"/>
          <p:cNvSpPr/>
          <p:nvPr/>
        </p:nvSpPr>
        <p:spPr>
          <a:xfrm>
            <a:off x="5947893" y="3316040"/>
            <a:ext cx="1005840" cy="54864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Pests &amp; Diseases</a:t>
            </a:r>
            <a:endParaRPr lang="en-US" sz="1400" b="1" dirty="0"/>
          </a:p>
        </p:txBody>
      </p:sp>
      <p:sp>
        <p:nvSpPr>
          <p:cNvPr id="11" name="Rounded Rectangle 10"/>
          <p:cNvSpPr/>
          <p:nvPr/>
        </p:nvSpPr>
        <p:spPr>
          <a:xfrm>
            <a:off x="4500459" y="1964396"/>
            <a:ext cx="1097280" cy="54864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Quality</a:t>
            </a:r>
            <a:endParaRPr lang="en-US" sz="1400" b="1" dirty="0"/>
          </a:p>
        </p:txBody>
      </p:sp>
      <p:sp>
        <p:nvSpPr>
          <p:cNvPr id="12" name="Rounded Rectangle 11"/>
          <p:cNvSpPr/>
          <p:nvPr/>
        </p:nvSpPr>
        <p:spPr>
          <a:xfrm>
            <a:off x="7749480" y="1964396"/>
            <a:ext cx="1097280" cy="54864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Production Costs</a:t>
            </a:r>
            <a:endParaRPr lang="en-US" sz="1400" b="1" dirty="0"/>
          </a:p>
        </p:txBody>
      </p:sp>
      <p:sp>
        <p:nvSpPr>
          <p:cNvPr id="13" name="Rounded Rectangle 12"/>
          <p:cNvSpPr/>
          <p:nvPr/>
        </p:nvSpPr>
        <p:spPr>
          <a:xfrm>
            <a:off x="6438477" y="1042396"/>
            <a:ext cx="1188720" cy="54864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Income</a:t>
            </a:r>
            <a:endParaRPr lang="en-US" sz="1400" b="1" dirty="0"/>
          </a:p>
        </p:txBody>
      </p:sp>
      <p:cxnSp>
        <p:nvCxnSpPr>
          <p:cNvPr id="14" name="Straight Arrow Connector 13"/>
          <p:cNvCxnSpPr>
            <a:stCxn id="4" idx="0"/>
            <a:endCxn id="10" idx="2"/>
          </p:cNvCxnSpPr>
          <p:nvPr/>
        </p:nvCxnSpPr>
        <p:spPr>
          <a:xfrm flipV="1">
            <a:off x="5049099" y="3864680"/>
            <a:ext cx="1401714" cy="164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0"/>
            <a:endCxn id="10" idx="2"/>
          </p:cNvCxnSpPr>
          <p:nvPr/>
        </p:nvCxnSpPr>
        <p:spPr>
          <a:xfrm flipH="1" flipV="1">
            <a:off x="6450813" y="3864680"/>
            <a:ext cx="1847307" cy="164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7" idx="2"/>
          </p:cNvCxnSpPr>
          <p:nvPr/>
        </p:nvCxnSpPr>
        <p:spPr>
          <a:xfrm flipH="1" flipV="1">
            <a:off x="5049099" y="3864680"/>
            <a:ext cx="1983738" cy="164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0"/>
            <a:endCxn id="10" idx="2"/>
          </p:cNvCxnSpPr>
          <p:nvPr/>
        </p:nvCxnSpPr>
        <p:spPr>
          <a:xfrm flipH="1" flipV="1">
            <a:off x="6450813" y="3864680"/>
            <a:ext cx="582024" cy="164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9" idx="2"/>
          </p:cNvCxnSpPr>
          <p:nvPr/>
        </p:nvCxnSpPr>
        <p:spPr>
          <a:xfrm flipV="1">
            <a:off x="7032837" y="3864680"/>
            <a:ext cx="1265283" cy="164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0"/>
            <a:endCxn id="8" idx="2"/>
          </p:cNvCxnSpPr>
          <p:nvPr/>
        </p:nvCxnSpPr>
        <p:spPr>
          <a:xfrm flipV="1">
            <a:off x="7032837" y="2513036"/>
            <a:ext cx="0" cy="29938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0"/>
            <a:endCxn id="11" idx="2"/>
          </p:cNvCxnSpPr>
          <p:nvPr/>
        </p:nvCxnSpPr>
        <p:spPr>
          <a:xfrm flipH="1" flipV="1">
            <a:off x="5049099" y="2513036"/>
            <a:ext cx="1401714" cy="803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0"/>
            <a:endCxn id="8" idx="2"/>
          </p:cNvCxnSpPr>
          <p:nvPr/>
        </p:nvCxnSpPr>
        <p:spPr>
          <a:xfrm flipH="1" flipV="1">
            <a:off x="7032837" y="2513036"/>
            <a:ext cx="1265283" cy="29938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0"/>
            <a:endCxn id="11" idx="2"/>
          </p:cNvCxnSpPr>
          <p:nvPr/>
        </p:nvCxnSpPr>
        <p:spPr>
          <a:xfrm flipH="1" flipV="1">
            <a:off x="5049099" y="2513036"/>
            <a:ext cx="1983738" cy="29938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a:endCxn id="12" idx="2"/>
          </p:cNvCxnSpPr>
          <p:nvPr/>
        </p:nvCxnSpPr>
        <p:spPr>
          <a:xfrm flipV="1">
            <a:off x="8298120" y="2513036"/>
            <a:ext cx="0" cy="803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0"/>
            <a:endCxn id="13" idx="2"/>
          </p:cNvCxnSpPr>
          <p:nvPr/>
        </p:nvCxnSpPr>
        <p:spPr>
          <a:xfrm flipH="1" flipV="1">
            <a:off x="7032837" y="1591036"/>
            <a:ext cx="1265283" cy="3733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0"/>
            <a:endCxn id="13" idx="2"/>
          </p:cNvCxnSpPr>
          <p:nvPr/>
        </p:nvCxnSpPr>
        <p:spPr>
          <a:xfrm flipV="1">
            <a:off x="5049099" y="1591036"/>
            <a:ext cx="1983738" cy="3733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a:endCxn id="8" idx="2"/>
          </p:cNvCxnSpPr>
          <p:nvPr/>
        </p:nvCxnSpPr>
        <p:spPr>
          <a:xfrm flipV="1">
            <a:off x="6450813" y="2513036"/>
            <a:ext cx="582024" cy="803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12" idx="2"/>
          </p:cNvCxnSpPr>
          <p:nvPr/>
        </p:nvCxnSpPr>
        <p:spPr>
          <a:xfrm flipV="1">
            <a:off x="6450813" y="2513036"/>
            <a:ext cx="1847307" cy="803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0"/>
            <a:endCxn id="13" idx="2"/>
          </p:cNvCxnSpPr>
          <p:nvPr/>
        </p:nvCxnSpPr>
        <p:spPr>
          <a:xfrm flipV="1">
            <a:off x="7032837" y="1591036"/>
            <a:ext cx="0" cy="3733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0"/>
            <a:endCxn id="8" idx="2"/>
          </p:cNvCxnSpPr>
          <p:nvPr/>
        </p:nvCxnSpPr>
        <p:spPr>
          <a:xfrm flipH="1" flipV="1">
            <a:off x="7032837" y="2513036"/>
            <a:ext cx="1265283" cy="803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0"/>
            <a:endCxn id="7" idx="2"/>
          </p:cNvCxnSpPr>
          <p:nvPr/>
        </p:nvCxnSpPr>
        <p:spPr>
          <a:xfrm flipV="1">
            <a:off x="5049099" y="3864680"/>
            <a:ext cx="0" cy="164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a:endCxn id="8" idx="2"/>
          </p:cNvCxnSpPr>
          <p:nvPr/>
        </p:nvCxnSpPr>
        <p:spPr>
          <a:xfrm flipV="1">
            <a:off x="5049099" y="2513036"/>
            <a:ext cx="1983738" cy="803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32" descr="Uganda_Bigasa 05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77053" y="1469481"/>
            <a:ext cx="2053428" cy="15402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test"/>
          <p:cNvPicPr>
            <a:picLocks noChangeAspect="1" noChangeArrowheads="1"/>
          </p:cNvPicPr>
          <p:nvPr/>
        </p:nvPicPr>
        <p:blipFill>
          <a:blip r:embed="rId3" cstate="email">
            <a:lum bright="-20000" contrast="6000"/>
            <a:extLst>
              <a:ext uri="{28A0092B-C50C-407E-A947-70E740481C1C}">
                <a14:useLocalDpi xmlns:a14="http://schemas.microsoft.com/office/drawing/2010/main"/>
              </a:ext>
            </a:extLst>
          </a:blip>
          <a:srcRect/>
          <a:stretch>
            <a:fillRect/>
          </a:stretch>
        </p:blipFill>
        <p:spPr bwMode="auto">
          <a:xfrm>
            <a:off x="1858190" y="2912978"/>
            <a:ext cx="2463173" cy="154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19"/>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8190" y="1212916"/>
            <a:ext cx="2463174" cy="15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http://t1.gstatic.com/images?q=tbn:ANd9GcT8DATd5-toigrb7ldl6SrlxSbtCaIzoRW4cXWrm3mhBkAPk3V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3348883"/>
            <a:ext cx="1540298" cy="23146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99015" y="4571490"/>
            <a:ext cx="2422350" cy="1521806"/>
          </a:xfrm>
          <a:prstGeom prst="rect">
            <a:avLst/>
          </a:prstGeom>
        </p:spPr>
      </p:pic>
    </p:spTree>
    <p:extLst>
      <p:ext uri="{BB962C8B-B14F-4D97-AF65-F5344CB8AC3E}">
        <p14:creationId xmlns:p14="http://schemas.microsoft.com/office/powerpoint/2010/main" val="26949023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8398346"/>
              </p:ext>
            </p:extLst>
          </p:nvPr>
        </p:nvGraphicFramePr>
        <p:xfrm>
          <a:off x="683568" y="1196752"/>
          <a:ext cx="7848872" cy="4955445"/>
        </p:xfrm>
        <a:graphic>
          <a:graphicData uri="http://schemas.openxmlformats.org/drawingml/2006/table">
            <a:tbl>
              <a:tblPr firstRow="1" bandRow="1">
                <a:tableStyleId>{5C22544A-7EE6-4342-B048-85BDC9FD1C3A}</a:tableStyleId>
              </a:tblPr>
              <a:tblGrid>
                <a:gridCol w="1728192"/>
                <a:gridCol w="1512168"/>
                <a:gridCol w="1944216"/>
                <a:gridCol w="2664296"/>
              </a:tblGrid>
              <a:tr h="330639">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Climate variable</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Tendency</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Variation</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Potential effect on coffee</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2245">
                <a:tc>
                  <a:txBody>
                    <a:bodyPr/>
                    <a:lstStyle/>
                    <a:p>
                      <a:pPr marL="0" marR="0" algn="ctr">
                        <a:lnSpc>
                          <a:spcPct val="115000"/>
                        </a:lnSpc>
                        <a:spcBef>
                          <a:spcPts val="0"/>
                        </a:spcBef>
                        <a:spcAft>
                          <a:spcPts val="0"/>
                        </a:spcAft>
                      </a:pPr>
                      <a:r>
                        <a:rPr lang="en-GB" sz="1800" dirty="0">
                          <a:effectLst/>
                          <a:latin typeface="+mj-lt"/>
                          <a:ea typeface="Calibri"/>
                          <a:cs typeface="Times New Roman"/>
                        </a:rPr>
                        <a:t>Minimum temperature</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latin typeface="+mj-lt"/>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GB" sz="1800" dirty="0">
                          <a:effectLst/>
                          <a:latin typeface="+mj-lt"/>
                          <a:ea typeface="Calibri"/>
                          <a:cs typeface="Times New Roman"/>
                        </a:rPr>
                        <a:t>Pest and disease increases</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1979">
                <a:tc>
                  <a:txBody>
                    <a:bodyPr/>
                    <a:lstStyle/>
                    <a:p>
                      <a:pPr marL="0" marR="0" algn="ctr">
                        <a:lnSpc>
                          <a:spcPct val="115000"/>
                        </a:lnSpc>
                        <a:spcBef>
                          <a:spcPts val="0"/>
                        </a:spcBef>
                        <a:spcAft>
                          <a:spcPts val="0"/>
                        </a:spcAft>
                      </a:pPr>
                      <a:r>
                        <a:rPr lang="en-GB" sz="1800" dirty="0">
                          <a:effectLst/>
                          <a:latin typeface="+mj-lt"/>
                          <a:ea typeface="Calibri"/>
                          <a:cs typeface="Times New Roman"/>
                        </a:rPr>
                        <a:t>Max temperature</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latin typeface="+mj-lt"/>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GB" sz="1800" dirty="0">
                          <a:effectLst/>
                          <a:latin typeface="+mj-lt"/>
                          <a:ea typeface="Calibri"/>
                          <a:cs typeface="Times New Roman"/>
                        </a:rPr>
                        <a:t> </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4165">
                <a:tc>
                  <a:txBody>
                    <a:bodyPr/>
                    <a:lstStyle/>
                    <a:p>
                      <a:pPr marL="0" marR="0" algn="ctr">
                        <a:lnSpc>
                          <a:spcPct val="115000"/>
                        </a:lnSpc>
                        <a:spcBef>
                          <a:spcPts val="0"/>
                        </a:spcBef>
                        <a:spcAft>
                          <a:spcPts val="0"/>
                        </a:spcAft>
                      </a:pPr>
                      <a:r>
                        <a:rPr lang="en-GB" sz="1800" dirty="0">
                          <a:effectLst/>
                          <a:latin typeface="+mj-lt"/>
                          <a:ea typeface="Calibri"/>
                          <a:cs typeface="Times New Roman"/>
                        </a:rPr>
                        <a:t>Diurnal temperature range</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latin typeface="+mj-lt"/>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GB" sz="1800" dirty="0">
                          <a:effectLst/>
                          <a:latin typeface="+mj-lt"/>
                          <a:ea typeface="Calibri"/>
                          <a:cs typeface="Times New Roman"/>
                        </a:rPr>
                        <a:t>Pest and disease increases</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16664">
                <a:tc>
                  <a:txBody>
                    <a:bodyPr/>
                    <a:lstStyle/>
                    <a:p>
                      <a:pPr marL="0" marR="0" algn="ctr">
                        <a:lnSpc>
                          <a:spcPct val="115000"/>
                        </a:lnSpc>
                        <a:spcBef>
                          <a:spcPts val="0"/>
                        </a:spcBef>
                        <a:spcAft>
                          <a:spcPts val="0"/>
                        </a:spcAft>
                      </a:pPr>
                      <a:r>
                        <a:rPr lang="en-GB" sz="1800" dirty="0">
                          <a:effectLst/>
                          <a:latin typeface="+mj-lt"/>
                          <a:ea typeface="Calibri"/>
                          <a:cs typeface="Times New Roman"/>
                        </a:rPr>
                        <a:t>Total annual rainfall</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latin typeface="+mj-lt"/>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GB" sz="1800" dirty="0">
                          <a:effectLst/>
                          <a:latin typeface="+mj-lt"/>
                          <a:ea typeface="Calibri"/>
                          <a:cs typeface="Times New Roman"/>
                        </a:rPr>
                        <a:t>Increased variation makes planning farm work and coffee drying more difficult</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3425">
                <a:tc>
                  <a:txBody>
                    <a:bodyPr/>
                    <a:lstStyle/>
                    <a:p>
                      <a:pPr marL="0" marR="0" algn="ctr">
                        <a:lnSpc>
                          <a:spcPct val="115000"/>
                        </a:lnSpc>
                        <a:spcBef>
                          <a:spcPts val="0"/>
                        </a:spcBef>
                        <a:spcAft>
                          <a:spcPts val="0"/>
                        </a:spcAft>
                      </a:pPr>
                      <a:r>
                        <a:rPr lang="en-GB" sz="1800" dirty="0">
                          <a:effectLst/>
                          <a:latin typeface="+mj-lt"/>
                          <a:ea typeface="Calibri"/>
                          <a:cs typeface="Times New Roman"/>
                        </a:rPr>
                        <a:t>Length of wet season</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latin typeface="+mj-lt"/>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GB" sz="1800" dirty="0">
                          <a:effectLst/>
                          <a:latin typeface="+mj-lt"/>
                          <a:ea typeface="Calibri"/>
                          <a:cs typeface="Times New Roman"/>
                        </a:rPr>
                        <a:t> </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621">
                <a:tc>
                  <a:txBody>
                    <a:bodyPr/>
                    <a:lstStyle/>
                    <a:p>
                      <a:pPr marL="0" marR="0" algn="ctr">
                        <a:lnSpc>
                          <a:spcPct val="115000"/>
                        </a:lnSpc>
                        <a:spcBef>
                          <a:spcPts val="0"/>
                        </a:spcBef>
                        <a:spcAft>
                          <a:spcPts val="0"/>
                        </a:spcAft>
                      </a:pPr>
                      <a:r>
                        <a:rPr lang="en-GB" sz="1800" dirty="0">
                          <a:effectLst/>
                          <a:latin typeface="+mj-lt"/>
                          <a:ea typeface="Calibri"/>
                          <a:cs typeface="Times New Roman"/>
                        </a:rPr>
                        <a:t>Heavy rain</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latin typeface="+mj-lt"/>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GB" sz="1800" dirty="0">
                          <a:effectLst/>
                          <a:latin typeface="+mj-lt"/>
                          <a:ea typeface="Calibri"/>
                          <a:cs typeface="Times New Roman"/>
                        </a:rPr>
                        <a:t>Possible effects on flowering and tree damage</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2601082" y="1573856"/>
            <a:ext cx="1080120" cy="576064"/>
          </a:xfrm>
          <a:prstGeom prst="rect">
            <a:avLst/>
          </a:prstGeom>
          <a:noFill/>
          <a:ln>
            <a:noFill/>
          </a:ln>
          <a:extLst/>
        </p:spPr>
      </p:pic>
      <p:pic>
        <p:nvPicPr>
          <p:cNvPr id="7" name="Picture 6"/>
          <p:cNvPicPr/>
          <p:nvPr/>
        </p:nvPicPr>
        <p:blipFill rotWithShape="1">
          <a:blip r:embed="rId2" cstate="email">
            <a:extLst>
              <a:ext uri="{28A0092B-C50C-407E-A947-70E740481C1C}">
                <a14:useLocalDpi xmlns:a14="http://schemas.microsoft.com/office/drawing/2010/main"/>
              </a:ext>
            </a:extLst>
          </a:blip>
          <a:srcRect/>
          <a:stretch/>
        </p:blipFill>
        <p:spPr bwMode="auto">
          <a:xfrm>
            <a:off x="2601082" y="5479232"/>
            <a:ext cx="1080120" cy="576064"/>
          </a:xfrm>
          <a:prstGeom prst="rect">
            <a:avLst/>
          </a:prstGeom>
          <a:noFill/>
          <a:ln>
            <a:noFill/>
          </a:ln>
          <a:extLst/>
        </p:spPr>
      </p:pic>
      <p:pic>
        <p:nvPicPr>
          <p:cNvPr id="8" name="Picture 7"/>
          <p:cNvPicPr/>
          <p:nvPr/>
        </p:nvPicPr>
        <p:blipFill rotWithShape="1">
          <a:blip r:embed="rId2" cstate="email">
            <a:extLst>
              <a:ext uri="{28A0092B-C50C-407E-A947-70E740481C1C}">
                <a14:useLocalDpi xmlns:a14="http://schemas.microsoft.com/office/drawing/2010/main"/>
              </a:ext>
            </a:extLst>
          </a:blip>
          <a:srcRect/>
          <a:stretch/>
        </p:blipFill>
        <p:spPr bwMode="auto">
          <a:xfrm flipV="1">
            <a:off x="2601082" y="2977952"/>
            <a:ext cx="1080120" cy="576064"/>
          </a:xfrm>
          <a:prstGeom prst="rect">
            <a:avLst/>
          </a:prstGeom>
          <a:noFill/>
          <a:ln>
            <a:noFill/>
          </a:ln>
          <a:extLst/>
        </p:spPr>
      </p:pic>
      <p:pic>
        <p:nvPicPr>
          <p:cNvPr id="9" name="Picture 8"/>
          <p:cNvPicPr/>
          <p:nvPr/>
        </p:nvPicPr>
        <p:blipFill rotWithShape="1">
          <a:blip r:embed="rId3" cstate="email">
            <a:extLst>
              <a:ext uri="{28A0092B-C50C-407E-A947-70E740481C1C}">
                <a14:useLocalDpi xmlns:a14="http://schemas.microsoft.com/office/drawing/2010/main"/>
              </a:ext>
            </a:extLst>
          </a:blip>
          <a:srcRect/>
          <a:stretch/>
        </p:blipFill>
        <p:spPr bwMode="auto">
          <a:xfrm>
            <a:off x="4432176" y="4887384"/>
            <a:ext cx="1061963" cy="302384"/>
          </a:xfrm>
          <a:prstGeom prst="rect">
            <a:avLst/>
          </a:prstGeom>
          <a:noFill/>
          <a:ln>
            <a:noFill/>
          </a:ln>
          <a:extLst/>
        </p:spPr>
      </p:pic>
      <p:pic>
        <p:nvPicPr>
          <p:cNvPr id="13" name="Picture 12"/>
          <p:cNvPicPr/>
          <p:nvPr/>
        </p:nvPicPr>
        <p:blipFill>
          <a:blip r:embed="rId4" cstate="print">
            <a:extLst>
              <a:ext uri="{28A0092B-C50C-407E-A947-70E740481C1C}">
                <a14:useLocalDpi xmlns:a14="http://schemas.microsoft.com/office/drawing/2010/main"/>
              </a:ext>
            </a:extLst>
          </a:blip>
          <a:srcRect/>
          <a:stretch>
            <a:fillRect/>
          </a:stretch>
        </p:blipFill>
        <p:spPr bwMode="auto">
          <a:xfrm>
            <a:off x="2587017" y="4058072"/>
            <a:ext cx="1048879" cy="432048"/>
          </a:xfrm>
          <a:prstGeom prst="rect">
            <a:avLst/>
          </a:prstGeom>
          <a:noFill/>
          <a:ln>
            <a:noFill/>
          </a:ln>
          <a:extLst/>
        </p:spPr>
      </p:pic>
      <p:pic>
        <p:nvPicPr>
          <p:cNvPr id="14" name="Picture 13"/>
          <p:cNvPicPr/>
          <p:nvPr/>
        </p:nvPicPr>
        <p:blipFill>
          <a:blip r:embed="rId4" cstate="print">
            <a:extLst>
              <a:ext uri="{28A0092B-C50C-407E-A947-70E740481C1C}">
                <a14:useLocalDpi xmlns:a14="http://schemas.microsoft.com/office/drawing/2010/main"/>
              </a:ext>
            </a:extLst>
          </a:blip>
          <a:srcRect/>
          <a:stretch>
            <a:fillRect/>
          </a:stretch>
        </p:blipFill>
        <p:spPr bwMode="auto">
          <a:xfrm>
            <a:off x="2616703" y="4797152"/>
            <a:ext cx="1048879" cy="432048"/>
          </a:xfrm>
          <a:prstGeom prst="rect">
            <a:avLst/>
          </a:prstGeom>
          <a:noFill/>
          <a:ln>
            <a:noFill/>
          </a:ln>
          <a:extLst/>
        </p:spPr>
      </p:pic>
      <p:pic>
        <p:nvPicPr>
          <p:cNvPr id="15" name="Picture 14"/>
          <p:cNvPicPr/>
          <p:nvPr/>
        </p:nvPicPr>
        <p:blipFill>
          <a:blip r:embed="rId4" cstate="print">
            <a:extLst>
              <a:ext uri="{28A0092B-C50C-407E-A947-70E740481C1C}">
                <a14:useLocalDpi xmlns:a14="http://schemas.microsoft.com/office/drawing/2010/main"/>
              </a:ext>
            </a:extLst>
          </a:blip>
          <a:srcRect/>
          <a:stretch>
            <a:fillRect/>
          </a:stretch>
        </p:blipFill>
        <p:spPr bwMode="auto">
          <a:xfrm>
            <a:off x="2616703" y="2251396"/>
            <a:ext cx="1048879" cy="432048"/>
          </a:xfrm>
          <a:prstGeom prst="rect">
            <a:avLst/>
          </a:prstGeom>
          <a:noFill/>
          <a:ln>
            <a:noFill/>
          </a:ln>
          <a:extLst/>
        </p:spPr>
      </p:pic>
      <p:pic>
        <p:nvPicPr>
          <p:cNvPr id="16" name="Picture 15"/>
          <p:cNvPicPr/>
          <p:nvPr/>
        </p:nvPicPr>
        <p:blipFill>
          <a:blip r:embed="rId5" cstate="print">
            <a:extLst>
              <a:ext uri="{28A0092B-C50C-407E-A947-70E740481C1C}">
                <a14:useLocalDpi xmlns:a14="http://schemas.microsoft.com/office/drawing/2010/main"/>
              </a:ext>
            </a:extLst>
          </a:blip>
          <a:srcRect/>
          <a:stretch>
            <a:fillRect/>
          </a:stretch>
        </p:blipFill>
        <p:spPr bwMode="auto">
          <a:xfrm>
            <a:off x="4432176" y="3993555"/>
            <a:ext cx="1061963" cy="568573"/>
          </a:xfrm>
          <a:prstGeom prst="rect">
            <a:avLst/>
          </a:prstGeom>
          <a:noFill/>
        </p:spPr>
      </p:pic>
      <p:pic>
        <p:nvPicPr>
          <p:cNvPr id="17" name="Picture 16"/>
          <p:cNvPicPr/>
          <p:nvPr/>
        </p:nvPicPr>
        <p:blipFill>
          <a:blip r:embed="rId5" cstate="print">
            <a:extLst>
              <a:ext uri="{28A0092B-C50C-407E-A947-70E740481C1C}">
                <a14:useLocalDpi xmlns:a14="http://schemas.microsoft.com/office/drawing/2010/main"/>
              </a:ext>
            </a:extLst>
          </a:blip>
          <a:srcRect/>
          <a:stretch>
            <a:fillRect/>
          </a:stretch>
        </p:blipFill>
        <p:spPr bwMode="auto">
          <a:xfrm>
            <a:off x="4432176" y="5486723"/>
            <a:ext cx="1061963" cy="568573"/>
          </a:xfrm>
          <a:prstGeom prst="rect">
            <a:avLst/>
          </a:prstGeom>
          <a:noFill/>
        </p:spPr>
      </p:pic>
      <p:pic>
        <p:nvPicPr>
          <p:cNvPr id="18" name="Picture 17"/>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1733236"/>
            <a:ext cx="1061963" cy="302384"/>
          </a:xfrm>
          <a:prstGeom prst="rect">
            <a:avLst/>
          </a:prstGeom>
          <a:noFill/>
          <a:ln>
            <a:noFill/>
          </a:ln>
          <a:extLst/>
        </p:spPr>
      </p:pic>
      <p:pic>
        <p:nvPicPr>
          <p:cNvPr id="19" name="Picture 18"/>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2388484"/>
            <a:ext cx="1061963" cy="302384"/>
          </a:xfrm>
          <a:prstGeom prst="rect">
            <a:avLst/>
          </a:prstGeom>
          <a:noFill/>
          <a:ln>
            <a:noFill/>
          </a:ln>
          <a:extLst/>
        </p:spPr>
      </p:pic>
      <p:pic>
        <p:nvPicPr>
          <p:cNvPr id="20" name="Picture 19"/>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3117604"/>
            <a:ext cx="1061963" cy="302384"/>
          </a:xfrm>
          <a:prstGeom prst="rect">
            <a:avLst/>
          </a:prstGeom>
          <a:noFill/>
          <a:ln>
            <a:noFill/>
          </a:ln>
          <a:extLst/>
        </p:spPr>
      </p:pic>
      <p:sp>
        <p:nvSpPr>
          <p:cNvPr id="21" name="Title 1"/>
          <p:cNvSpPr>
            <a:spLocks noGrp="1"/>
          </p:cNvSpPr>
          <p:nvPr>
            <p:ph type="title"/>
          </p:nvPr>
        </p:nvSpPr>
        <p:spPr>
          <a:xfrm>
            <a:off x="251520" y="168883"/>
            <a:ext cx="8229600" cy="504057"/>
          </a:xfrm>
        </p:spPr>
        <p:txBody>
          <a:bodyPr>
            <a:normAutofit fontScale="90000"/>
          </a:bodyPr>
          <a:lstStyle/>
          <a:p>
            <a:r>
              <a:rPr lang="en-US" sz="3100" b="1" dirty="0" smtClean="0">
                <a:latin typeface="+mj-lt"/>
              </a:rPr>
              <a:t>Climate</a:t>
            </a:r>
            <a:r>
              <a:rPr lang="en-US" sz="3200" b="1" dirty="0" smtClean="0"/>
              <a:t> trends in Vietnam (1)</a:t>
            </a:r>
            <a:endParaRPr lang="en-US" sz="3200" b="1" dirty="0"/>
          </a:p>
        </p:txBody>
      </p:sp>
    </p:spTree>
    <p:extLst>
      <p:ext uri="{BB962C8B-B14F-4D97-AF65-F5344CB8AC3E}">
        <p14:creationId xmlns:p14="http://schemas.microsoft.com/office/powerpoint/2010/main" val="7469705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mj-lt"/>
              </a:rPr>
              <a:t>Climate</a:t>
            </a:r>
            <a:r>
              <a:rPr lang="en-US" sz="3200" b="1" dirty="0" smtClean="0"/>
              <a:t> trends in Vietnam (2)</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3354143252"/>
              </p:ext>
            </p:extLst>
          </p:nvPr>
        </p:nvGraphicFramePr>
        <p:xfrm>
          <a:off x="683568" y="1196752"/>
          <a:ext cx="7848872" cy="5069888"/>
        </p:xfrm>
        <a:graphic>
          <a:graphicData uri="http://schemas.openxmlformats.org/drawingml/2006/table">
            <a:tbl>
              <a:tblPr firstRow="1" bandRow="1">
                <a:tableStyleId>{5C22544A-7EE6-4342-B048-85BDC9FD1C3A}</a:tableStyleId>
              </a:tblPr>
              <a:tblGrid>
                <a:gridCol w="1728192"/>
                <a:gridCol w="1512168"/>
                <a:gridCol w="1944216"/>
                <a:gridCol w="2664296"/>
              </a:tblGrid>
              <a:tr h="330639">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Climate variable</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Tendency</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Variation</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300"/>
                        </a:spcBef>
                        <a:spcAft>
                          <a:spcPts val="300"/>
                        </a:spcAft>
                      </a:pPr>
                      <a:r>
                        <a:rPr lang="en-GB" sz="1800" b="1" dirty="0">
                          <a:solidFill>
                            <a:schemeClr val="tx1"/>
                          </a:solidFill>
                          <a:effectLst/>
                          <a:latin typeface="+mj-lt"/>
                          <a:ea typeface="Calibri"/>
                          <a:cs typeface="Times New Roman"/>
                        </a:rPr>
                        <a:t>Potential effect on coffee</a:t>
                      </a:r>
                      <a:endParaRPr lang="en-US" sz="1800" dirty="0">
                        <a:solidFill>
                          <a:schemeClr val="tx1"/>
                        </a:solidFill>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2245">
                <a:tc>
                  <a:txBody>
                    <a:bodyPr/>
                    <a:lstStyle/>
                    <a:p>
                      <a:pPr marL="0" marR="0">
                        <a:lnSpc>
                          <a:spcPct val="115000"/>
                        </a:lnSpc>
                        <a:spcBef>
                          <a:spcPts val="0"/>
                        </a:spcBef>
                        <a:spcAft>
                          <a:spcPts val="0"/>
                        </a:spcAft>
                      </a:pPr>
                      <a:r>
                        <a:rPr lang="en-GB" sz="1800">
                          <a:effectLst/>
                          <a:latin typeface="+mj-lt"/>
                          <a:ea typeface="Calibri"/>
                          <a:cs typeface="Times New Roman"/>
                        </a:rPr>
                        <a:t>Continuous dry days (CDD)</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GB" sz="1800">
                          <a:effectLst/>
                          <a:latin typeface="+mj-lt"/>
                          <a:ea typeface="Calibri"/>
                          <a:cs typeface="Times New Roman"/>
                        </a:rPr>
                        <a:t> </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3987">
                <a:tc>
                  <a:txBody>
                    <a:bodyPr/>
                    <a:lstStyle/>
                    <a:p>
                      <a:pPr marL="0" marR="0">
                        <a:lnSpc>
                          <a:spcPct val="115000"/>
                        </a:lnSpc>
                        <a:spcBef>
                          <a:spcPts val="0"/>
                        </a:spcBef>
                        <a:spcAft>
                          <a:spcPts val="0"/>
                        </a:spcAft>
                      </a:pPr>
                      <a:r>
                        <a:rPr lang="en-GB" sz="1800">
                          <a:effectLst/>
                          <a:latin typeface="+mj-lt"/>
                          <a:ea typeface="Calibri"/>
                          <a:cs typeface="Times New Roman"/>
                        </a:rPr>
                        <a:t>Continuous wet days (CWD)</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GB" sz="1800">
                          <a:effectLst/>
                          <a:latin typeface="+mj-lt"/>
                          <a:ea typeface="Calibri"/>
                          <a:cs typeface="Times New Roman"/>
                        </a:rPr>
                        <a:t> </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621">
                <a:tc>
                  <a:txBody>
                    <a:bodyPr/>
                    <a:lstStyle/>
                    <a:p>
                      <a:pPr marL="0" marR="0">
                        <a:lnSpc>
                          <a:spcPct val="115000"/>
                        </a:lnSpc>
                        <a:spcBef>
                          <a:spcPts val="0"/>
                        </a:spcBef>
                        <a:spcAft>
                          <a:spcPts val="0"/>
                        </a:spcAft>
                      </a:pPr>
                      <a:r>
                        <a:rPr lang="en-GB" sz="1800">
                          <a:effectLst/>
                          <a:latin typeface="+mj-lt"/>
                          <a:ea typeface="Calibri"/>
                          <a:cs typeface="Times New Roman"/>
                        </a:rPr>
                        <a:t>Outbreaks of wet weather in the dry season (ORD)</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0"/>
                        </a:spcBef>
                        <a:spcAft>
                          <a:spcPts val="0"/>
                        </a:spcAft>
                      </a:pPr>
                      <a:r>
                        <a:rPr lang="en-GB" sz="1800">
                          <a:effectLst/>
                          <a:latin typeface="+mj-lt"/>
                          <a:ea typeface="Calibri"/>
                          <a:cs typeface="Times New Roman"/>
                        </a:rPr>
                        <a:t>Mixed</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GB" sz="1800" dirty="0">
                          <a:effectLst/>
                          <a:latin typeface="+mj-lt"/>
                          <a:ea typeface="Calibri"/>
                          <a:cs typeface="Times New Roman"/>
                        </a:rPr>
                        <a:t>Potential inhibition of pollination after flowering</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10209">
                <a:tc>
                  <a:txBody>
                    <a:bodyPr/>
                    <a:lstStyle/>
                    <a:p>
                      <a:pPr marL="0" marR="0">
                        <a:lnSpc>
                          <a:spcPct val="115000"/>
                        </a:lnSpc>
                        <a:spcBef>
                          <a:spcPts val="0"/>
                        </a:spcBef>
                        <a:spcAft>
                          <a:spcPts val="0"/>
                        </a:spcAft>
                      </a:pPr>
                      <a:r>
                        <a:rPr lang="en-GB" sz="1800">
                          <a:effectLst/>
                          <a:latin typeface="+mj-lt"/>
                          <a:ea typeface="Calibri"/>
                          <a:cs typeface="Times New Roman"/>
                        </a:rPr>
                        <a:t>1-week Palmer drought severity index</a:t>
                      </a:r>
                      <a:endParaRPr lang="en-US" sz="180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0"/>
                        </a:spcBef>
                        <a:spcAft>
                          <a:spcPts val="0"/>
                        </a:spcAft>
                      </a:pPr>
                      <a:endParaRPr lang="en-GB"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GB" sz="1800" dirty="0">
                          <a:effectLst/>
                          <a:latin typeface="+mj-lt"/>
                          <a:ea typeface="Calibri"/>
                          <a:cs typeface="Times New Roman"/>
                        </a:rPr>
                        <a:t> </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3425">
                <a:tc>
                  <a:txBody>
                    <a:bodyPr/>
                    <a:lstStyle/>
                    <a:p>
                      <a:pPr marL="0" marR="0">
                        <a:lnSpc>
                          <a:spcPct val="115000"/>
                        </a:lnSpc>
                        <a:spcBef>
                          <a:spcPts val="0"/>
                        </a:spcBef>
                        <a:spcAft>
                          <a:spcPts val="0"/>
                        </a:spcAft>
                      </a:pPr>
                      <a:r>
                        <a:rPr lang="en-GB" sz="1800" dirty="0">
                          <a:effectLst/>
                          <a:latin typeface="+mj-lt"/>
                          <a:ea typeface="Calibri"/>
                          <a:cs typeface="Times New Roman"/>
                        </a:rPr>
                        <a:t>Other drought severity indices</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400"/>
                        </a:lnSpc>
                        <a:spcBef>
                          <a:spcPts val="0"/>
                        </a:spcBef>
                        <a:spcAft>
                          <a:spcPts val="0"/>
                        </a:spcAft>
                      </a:pPr>
                      <a:r>
                        <a:rPr lang="en-GB" sz="1800" dirty="0">
                          <a:effectLst/>
                          <a:latin typeface="+mj-lt"/>
                          <a:ea typeface="Calibri"/>
                          <a:cs typeface="Times New Roman"/>
                        </a:rPr>
                        <a:t>Mixed</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endParaRPr lang="en-GB"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r>
                        <a:rPr lang="en-GB" sz="1800" dirty="0">
                          <a:effectLst/>
                          <a:latin typeface="+mj-lt"/>
                          <a:ea typeface="Calibri"/>
                          <a:cs typeface="Times New Roman"/>
                        </a:rPr>
                        <a:t> </a:t>
                      </a:r>
                      <a:endParaRPr lang="en-US" sz="1800" dirty="0">
                        <a:effectLst/>
                        <a:latin typeface="+mj-lt"/>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Picture 6"/>
          <p:cNvPicPr/>
          <p:nvPr/>
        </p:nvPicPr>
        <p:blipFill rotWithShape="1">
          <a:blip r:embed="rId2" cstate="email">
            <a:extLst>
              <a:ext uri="{28A0092B-C50C-407E-A947-70E740481C1C}">
                <a14:useLocalDpi xmlns:a14="http://schemas.microsoft.com/office/drawing/2010/main"/>
              </a:ext>
            </a:extLst>
          </a:blip>
          <a:srcRect/>
          <a:stretch/>
        </p:blipFill>
        <p:spPr bwMode="auto">
          <a:xfrm flipV="1">
            <a:off x="2627784" y="2251644"/>
            <a:ext cx="1080120" cy="576064"/>
          </a:xfrm>
          <a:prstGeom prst="rect">
            <a:avLst/>
          </a:prstGeom>
          <a:noFill/>
          <a:ln>
            <a:noFill/>
          </a:ln>
          <a:extLst/>
        </p:spPr>
      </p:pic>
      <p:pic>
        <p:nvPicPr>
          <p:cNvPr id="8" name="Picture 7"/>
          <p:cNvPicPr/>
          <p:nvPr/>
        </p:nvPicPr>
        <p:blipFill rotWithShape="1">
          <a:blip r:embed="rId2" cstate="email">
            <a:extLst>
              <a:ext uri="{28A0092B-C50C-407E-A947-70E740481C1C}">
                <a14:useLocalDpi xmlns:a14="http://schemas.microsoft.com/office/drawing/2010/main"/>
              </a:ext>
            </a:extLst>
          </a:blip>
          <a:srcRect/>
          <a:stretch/>
        </p:blipFill>
        <p:spPr bwMode="auto">
          <a:xfrm flipV="1">
            <a:off x="2648372" y="1548456"/>
            <a:ext cx="1080120" cy="576064"/>
          </a:xfrm>
          <a:prstGeom prst="rect">
            <a:avLst/>
          </a:prstGeom>
          <a:noFill/>
          <a:ln>
            <a:noFill/>
          </a:ln>
          <a:extLst/>
        </p:spPr>
      </p:pic>
      <p:pic>
        <p:nvPicPr>
          <p:cNvPr id="9" name="Picture 8"/>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1733236"/>
            <a:ext cx="1061963" cy="302384"/>
          </a:xfrm>
          <a:prstGeom prst="rect">
            <a:avLst/>
          </a:prstGeom>
          <a:noFill/>
          <a:ln>
            <a:noFill/>
          </a:ln>
          <a:extLst/>
        </p:spPr>
      </p:pic>
      <p:pic>
        <p:nvPicPr>
          <p:cNvPr id="10" name="Picture 9"/>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2388484"/>
            <a:ext cx="1061963" cy="302384"/>
          </a:xfrm>
          <a:prstGeom prst="rect">
            <a:avLst/>
          </a:prstGeom>
          <a:noFill/>
          <a:ln>
            <a:noFill/>
          </a:ln>
          <a:extLst/>
        </p:spPr>
      </p:pic>
      <p:pic>
        <p:nvPicPr>
          <p:cNvPr id="11" name="Picture 10"/>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3270632"/>
            <a:ext cx="1061963" cy="302384"/>
          </a:xfrm>
          <a:prstGeom prst="rect">
            <a:avLst/>
          </a:prstGeom>
          <a:noFill/>
          <a:ln>
            <a:noFill/>
          </a:ln>
          <a:extLst/>
        </p:spPr>
      </p:pic>
      <p:pic>
        <p:nvPicPr>
          <p:cNvPr id="12" name="Picture 11"/>
          <p:cNvPicPr/>
          <p:nvPr/>
        </p:nvPicPr>
        <p:blipFill rotWithShape="1">
          <a:blip r:embed="rId3" cstate="email">
            <a:extLst>
              <a:ext uri="{28A0092B-C50C-407E-A947-70E740481C1C}">
                <a14:useLocalDpi xmlns:a14="http://schemas.microsoft.com/office/drawing/2010/main"/>
              </a:ext>
            </a:extLst>
          </a:blip>
          <a:srcRect/>
          <a:stretch/>
        </p:blipFill>
        <p:spPr bwMode="auto">
          <a:xfrm>
            <a:off x="4407275" y="5764408"/>
            <a:ext cx="1061963" cy="302384"/>
          </a:xfrm>
          <a:prstGeom prst="rect">
            <a:avLst/>
          </a:prstGeom>
          <a:noFill/>
          <a:ln>
            <a:noFill/>
          </a:ln>
          <a:extLst/>
        </p:spPr>
      </p:pic>
      <p:pic>
        <p:nvPicPr>
          <p:cNvPr id="13" name="Picture 12"/>
          <p:cNvPicPr/>
          <p:nvPr/>
        </p:nvPicPr>
        <p:blipFill>
          <a:blip r:embed="rId4" cstate="print">
            <a:extLst>
              <a:ext uri="{28A0092B-C50C-407E-A947-70E740481C1C}">
                <a14:useLocalDpi xmlns:a14="http://schemas.microsoft.com/office/drawing/2010/main"/>
              </a:ext>
            </a:extLst>
          </a:blip>
          <a:srcRect/>
          <a:stretch>
            <a:fillRect/>
          </a:stretch>
        </p:blipFill>
        <p:spPr bwMode="auto">
          <a:xfrm>
            <a:off x="4407275" y="4488931"/>
            <a:ext cx="1061963" cy="568573"/>
          </a:xfrm>
          <a:prstGeom prst="rect">
            <a:avLst/>
          </a:prstGeom>
          <a:noFill/>
        </p:spPr>
      </p:pic>
      <p:pic>
        <p:nvPicPr>
          <p:cNvPr id="14" name="Picture 13"/>
          <p:cNvPicPr/>
          <p:nvPr/>
        </p:nvPicPr>
        <p:blipFill>
          <a:blip r:embed="rId5" cstate="print">
            <a:extLst>
              <a:ext uri="{28A0092B-C50C-407E-A947-70E740481C1C}">
                <a14:useLocalDpi xmlns:a14="http://schemas.microsoft.com/office/drawing/2010/main"/>
              </a:ext>
            </a:extLst>
          </a:blip>
          <a:srcRect/>
          <a:stretch>
            <a:fillRect/>
          </a:stretch>
        </p:blipFill>
        <p:spPr bwMode="auto">
          <a:xfrm>
            <a:off x="2616702" y="4581128"/>
            <a:ext cx="1048879" cy="432048"/>
          </a:xfrm>
          <a:prstGeom prst="rect">
            <a:avLst/>
          </a:prstGeom>
          <a:noFill/>
          <a:ln>
            <a:noFill/>
          </a:ln>
          <a:extLst/>
        </p:spPr>
      </p:pic>
    </p:spTree>
    <p:extLst>
      <p:ext uri="{BB962C8B-B14F-4D97-AF65-F5344CB8AC3E}">
        <p14:creationId xmlns:p14="http://schemas.microsoft.com/office/powerpoint/2010/main" val="16398486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Vietnam\Report\current.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27376" y="1628800"/>
            <a:ext cx="8089247" cy="4197350"/>
          </a:xfrm>
          <a:prstGeom prst="rect">
            <a:avLst/>
          </a:prstGeom>
          <a:noFill/>
          <a:ln w="9525">
            <a:noFill/>
            <a:miter lim="800000"/>
            <a:headEnd/>
            <a:tailEnd/>
          </a:ln>
        </p:spPr>
      </p:pic>
      <p:sp>
        <p:nvSpPr>
          <p:cNvPr id="5" name="Title 1"/>
          <p:cNvSpPr txBox="1">
            <a:spLocks/>
          </p:cNvSpPr>
          <p:nvPr/>
        </p:nvSpPr>
        <p:spPr>
          <a:xfrm>
            <a:off x="297024" y="170116"/>
            <a:ext cx="7732147" cy="100013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900" baseline="0">
                <a:solidFill>
                  <a:schemeClr val="bg1"/>
                </a:solidFill>
                <a:latin typeface="+mj-lt"/>
                <a:ea typeface="+mj-ea"/>
                <a:cs typeface="+mj-cs"/>
              </a:defRPr>
            </a:lvl1pPr>
          </a:lstStyle>
          <a:p>
            <a:r>
              <a:rPr lang="de-DE" sz="2800" b="1" dirty="0" smtClean="0"/>
              <a:t>Vietnam: Land Suitability Predictions - Current</a:t>
            </a:r>
            <a:endParaRPr lang="en-US" sz="2800" b="1" dirty="0"/>
          </a:p>
        </p:txBody>
      </p:sp>
    </p:spTree>
    <p:extLst>
      <p:ext uri="{BB962C8B-B14F-4D97-AF65-F5344CB8AC3E}">
        <p14:creationId xmlns:p14="http://schemas.microsoft.com/office/powerpoint/2010/main" val="23632169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o">
  <a:themeElements>
    <a:clrScheme name="m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m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Coffee and Climate_ppt_template</Template>
  <TotalTime>9270</TotalTime>
  <Words>1459</Words>
  <Application>Microsoft Office PowerPoint</Application>
  <PresentationFormat>On-screen Show (4:3)</PresentationFormat>
  <Paragraphs>222</Paragraphs>
  <Slides>25</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ＭＳ Ｐゴシック</vt:lpstr>
      <vt:lpstr>Arial</vt:lpstr>
      <vt:lpstr>Calibri</vt:lpstr>
      <vt:lpstr>DF Foxfiles</vt:lpstr>
      <vt:lpstr>Times</vt:lpstr>
      <vt:lpstr>Times New Roman</vt:lpstr>
      <vt:lpstr>Wingdings</vt:lpstr>
      <vt:lpstr>Office Theme</vt:lpstr>
      <vt:lpstr>mio</vt:lpstr>
      <vt:lpstr>Sustainable coffee production  under changing climatic conditions</vt:lpstr>
      <vt:lpstr>Global supply &amp; demand trends</vt:lpstr>
      <vt:lpstr>PowerPoint Presentation</vt:lpstr>
      <vt:lpstr>PowerPoint Presentation</vt:lpstr>
      <vt:lpstr>Coffee likes it cozy</vt:lpstr>
      <vt:lpstr>Vulnerability of Coffee Production</vt:lpstr>
      <vt:lpstr>Climate trends in Vietnam (1)</vt:lpstr>
      <vt:lpstr>Climate trends in Vietnam (2)</vt:lpstr>
      <vt:lpstr>PowerPoint Presentation</vt:lpstr>
      <vt:lpstr>PowerPoint Presentation</vt:lpstr>
      <vt:lpstr>PowerPoint Presentation</vt:lpstr>
      <vt:lpstr>PowerPoint Presentation</vt:lpstr>
      <vt:lpstr>Paris Agreement</vt:lpstr>
      <vt:lpstr>The importance of coffee</vt:lpstr>
      <vt:lpstr>Intended Nationally Determined Contributions (INDC)</vt:lpstr>
      <vt:lpstr>C&amp;C - Statement</vt:lpstr>
      <vt:lpstr>C&amp;C - Position</vt:lpstr>
      <vt:lpstr>C&amp;C - Vision &amp; Mission</vt:lpstr>
      <vt:lpstr>C&amp;C - Approach</vt:lpstr>
      <vt:lpstr>Documentation and knowledge management </vt:lpstr>
      <vt:lpstr>Towards a sector initiative </vt:lpstr>
      <vt:lpstr>Adaptation Priorities Identified in Vietnam</vt:lpstr>
      <vt:lpstr>Adoption rates after 2 years</vt:lpstr>
      <vt:lpstr>Adaptation pays</vt:lpstr>
      <vt:lpstr>dave.dhaeze@ede-consulting.com www.coffeeandclimate.org </vt:lpstr>
    </vt:vector>
  </TitlesOfParts>
  <Company>Neumann Gruppe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Adler</dc:creator>
  <cp:lastModifiedBy>User</cp:lastModifiedBy>
  <cp:revision>482</cp:revision>
  <cp:lastPrinted>2012-11-05T00:39:15Z</cp:lastPrinted>
  <dcterms:created xsi:type="dcterms:W3CDTF">2011-09-21T09:05:02Z</dcterms:created>
  <dcterms:modified xsi:type="dcterms:W3CDTF">2017-06-25T04:35:51Z</dcterms:modified>
</cp:coreProperties>
</file>